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8" r:id="rId3"/>
    <p:sldId id="257" r:id="rId4"/>
    <p:sldId id="259" r:id="rId5"/>
    <p:sldId id="260" r:id="rId6"/>
    <p:sldId id="262" r:id="rId7"/>
    <p:sldId id="261" r:id="rId8"/>
    <p:sldId id="263" r:id="rId9"/>
    <p:sldId id="264" r:id="rId10"/>
    <p:sldId id="268" r:id="rId11"/>
    <p:sldId id="266" r:id="rId12"/>
    <p:sldId id="265"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5025" autoAdjust="0"/>
    <p:restoredTop sz="84202" autoAdjust="0"/>
  </p:normalViewPr>
  <p:slideViewPr>
    <p:cSldViewPr snapToGrid="0" snapToObjects="1">
      <p:cViewPr>
        <p:scale>
          <a:sx n="75" d="100"/>
          <a:sy n="75" d="100"/>
        </p:scale>
        <p:origin x="-1848" y="-5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7461BB-6545-8E47-B0A6-E49309EE2B6E}" type="datetimeFigureOut">
              <a:rPr lang="en-US" smtClean="0"/>
              <a:pPr/>
              <a:t>1/19/2011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DB9D92-B48C-1446-BF00-757AC5D0010D}" type="slidenum">
              <a:rPr lang="en-US" smtClean="0"/>
              <a:pPr/>
              <a:t>‹#›</a:t>
            </a:fld>
            <a:endParaRPr lang="en-US"/>
          </a:p>
        </p:txBody>
      </p:sp>
    </p:spTree>
    <p:extLst>
      <p:ext uri="{BB962C8B-B14F-4D97-AF65-F5344CB8AC3E}">
        <p14:creationId xmlns:p14="http://schemas.microsoft.com/office/powerpoint/2010/main" val="29486946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oceans are a major source of aerosol number and mass to the atmosphere.  Over the remote oceans, coarse-mode sea-salt particles dominate aerosol light scattering.  Recent measurements suggest that direct emissions of ocean-derived particles also control the aerosol number concentration and thus the aerosol cloud condensation nuclei concentration.  Measurements of atmospheric aerosols over the ocean include particles directly emitted from the ocean and particles produced by gas phase reactions in the atmosphere, making it difficult to distinguish between the two sources.  Here we report recent measurements of particles directly emitted from the ocean using a newly developed in-situ particle generator/sampler (</a:t>
            </a:r>
            <a:r>
              <a:rPr lang="en-US" sz="1200" kern="1200" dirty="0" err="1" smtClean="0">
                <a:solidFill>
                  <a:schemeClr val="tx1"/>
                </a:solidFill>
                <a:latin typeface="+mn-lt"/>
                <a:ea typeface="+mn-ea"/>
                <a:cs typeface="+mn-cs"/>
              </a:rPr>
              <a:t>SeaSweep</a:t>
            </a:r>
            <a:r>
              <a:rPr lang="en-US" sz="1200" kern="120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BCDB9D92-B48C-1446-BF00-757AC5D0010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DB9D92-B48C-1446-BF00-757AC5D0010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DB9D92-B48C-1446-BF00-757AC5D0010D}" type="slidenum">
              <a:rPr lang="en-US" smtClean="0"/>
              <a:pPr/>
              <a:t>11</a:t>
            </a:fld>
            <a:endParaRPr lang="en-US"/>
          </a:p>
        </p:txBody>
      </p:sp>
    </p:spTree>
    <p:extLst>
      <p:ext uri="{BB962C8B-B14F-4D97-AF65-F5344CB8AC3E}">
        <p14:creationId xmlns:p14="http://schemas.microsoft.com/office/powerpoint/2010/main" val="135873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DB9D92-B48C-1446-BF00-757AC5D0010D}" type="slidenum">
              <a:rPr lang="en-US" smtClean="0"/>
              <a:pPr/>
              <a:t>12</a:t>
            </a:fld>
            <a:endParaRPr lang="en-US"/>
          </a:p>
        </p:txBody>
      </p:sp>
    </p:spTree>
    <p:extLst>
      <p:ext uri="{BB962C8B-B14F-4D97-AF65-F5344CB8AC3E}">
        <p14:creationId xmlns:p14="http://schemas.microsoft.com/office/powerpoint/2010/main" val="2835686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DB9D92-B48C-1446-BF00-757AC5D0010D}" type="slidenum">
              <a:rPr lang="en-US" smtClean="0"/>
              <a:pPr/>
              <a:t>13</a:t>
            </a:fld>
            <a:endParaRPr lang="en-US"/>
          </a:p>
        </p:txBody>
      </p:sp>
    </p:spTree>
    <p:extLst>
      <p:ext uri="{BB962C8B-B14F-4D97-AF65-F5344CB8AC3E}">
        <p14:creationId xmlns:p14="http://schemas.microsoft.com/office/powerpoint/2010/main" val="35158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Bubbles were generated 1 </a:t>
            </a:r>
            <a:r>
              <a:rPr lang="en-US" sz="1200" kern="1200" dirty="0" err="1" smtClean="0">
                <a:solidFill>
                  <a:schemeClr val="tx1"/>
                </a:solidFill>
                <a:latin typeface="+mn-lt"/>
                <a:ea typeface="+mn-ea"/>
                <a:cs typeface="+mn-cs"/>
              </a:rPr>
              <a:t>m</a:t>
            </a:r>
            <a:r>
              <a:rPr lang="en-US" sz="1200" kern="1200" dirty="0" smtClean="0">
                <a:solidFill>
                  <a:schemeClr val="tx1"/>
                </a:solidFill>
                <a:latin typeface="+mn-lt"/>
                <a:ea typeface="+mn-ea"/>
                <a:cs typeface="+mn-cs"/>
              </a:rPr>
              <a:t> below the ocean surface alongside the research vessel </a:t>
            </a:r>
            <a:r>
              <a:rPr lang="en-US" sz="1200" i="1" kern="1200" dirty="0" smtClean="0">
                <a:solidFill>
                  <a:schemeClr val="tx1"/>
                </a:solidFill>
                <a:latin typeface="+mn-lt"/>
                <a:ea typeface="+mn-ea"/>
                <a:cs typeface="+mn-cs"/>
              </a:rPr>
              <a:t>Atlantis</a:t>
            </a:r>
            <a:r>
              <a:rPr lang="en-US" sz="1200" kern="1200" dirty="0" smtClean="0">
                <a:solidFill>
                  <a:schemeClr val="tx1"/>
                </a:solidFill>
                <a:latin typeface="+mn-lt"/>
                <a:ea typeface="+mn-ea"/>
                <a:cs typeface="+mn-cs"/>
              </a:rPr>
              <a:t> off the coast of California and swept into a hood/vacuum hose to feed a suite of instruments on board the ship measuring aerosol physical, chemical, optical, and cloud nucleating properties. </a:t>
            </a:r>
            <a:endParaRPr lang="en-US" dirty="0"/>
          </a:p>
        </p:txBody>
      </p:sp>
      <p:sp>
        <p:nvSpPr>
          <p:cNvPr id="4" name="Slide Number Placeholder 3"/>
          <p:cNvSpPr>
            <a:spLocks noGrp="1"/>
          </p:cNvSpPr>
          <p:nvPr>
            <p:ph type="sldNum" sz="quarter" idx="10"/>
          </p:nvPr>
        </p:nvSpPr>
        <p:spPr/>
        <p:txBody>
          <a:bodyPr/>
          <a:lstStyle/>
          <a:p>
            <a:fld id="{BCDB9D92-B48C-1446-BF00-757AC5D0010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Wide range of chlorophyll</a:t>
            </a:r>
            <a:r>
              <a:rPr lang="en-US" baseline="0" dirty="0" smtClean="0"/>
              <a:t> and POC concentrations.  POC, defined here by what was captured on a glass fiber filter, correlated well with chlorophyll.</a:t>
            </a:r>
            <a:endParaRPr lang="en-US" dirty="0"/>
          </a:p>
        </p:txBody>
      </p:sp>
      <p:sp>
        <p:nvSpPr>
          <p:cNvPr id="4" name="Slide Number Placeholder 3"/>
          <p:cNvSpPr>
            <a:spLocks noGrp="1"/>
          </p:cNvSpPr>
          <p:nvPr>
            <p:ph type="sldNum" sz="quarter" idx="10"/>
          </p:nvPr>
        </p:nvSpPr>
        <p:spPr/>
        <p:txBody>
          <a:bodyPr/>
          <a:lstStyle/>
          <a:p>
            <a:fld id="{BCDB9D92-B48C-1446-BF00-757AC5D0010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number size distribution of the directly emitted (nascent) particles had a dominant mode at 55-60nm (dry diameter) and a secondary modes at 30-40 nm and 200-300nm.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Height</a:t>
            </a:r>
            <a:r>
              <a:rPr lang="en-US" sz="1200" kern="1200" baseline="0" dirty="0" smtClean="0">
                <a:solidFill>
                  <a:schemeClr val="tx1"/>
                </a:solidFill>
                <a:latin typeface="+mn-lt"/>
                <a:ea typeface="+mn-ea"/>
                <a:cs typeface="+mn-cs"/>
              </a:rPr>
              <a:t> of mode depends on number of bubbles we were capturing.  No difference in mode shape with changes in chlorophyll.</a:t>
            </a:r>
            <a:endParaRPr lang="en-US" dirty="0"/>
          </a:p>
        </p:txBody>
      </p:sp>
      <p:sp>
        <p:nvSpPr>
          <p:cNvPr id="4" name="Slide Number Placeholder 3"/>
          <p:cNvSpPr>
            <a:spLocks noGrp="1"/>
          </p:cNvSpPr>
          <p:nvPr>
            <p:ph type="sldNum" sz="quarter" idx="10"/>
          </p:nvPr>
        </p:nvSpPr>
        <p:spPr/>
        <p:txBody>
          <a:bodyPr/>
          <a:lstStyle/>
          <a:p>
            <a:fld id="{BCDB9D92-B48C-1446-BF00-757AC5D0010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DB9D92-B48C-1446-BF00-757AC5D0010D}" type="slidenum">
              <a:rPr lang="en-US" smtClean="0"/>
              <a:pPr/>
              <a:t>5</a:t>
            </a:fld>
            <a:endParaRPr lang="en-US"/>
          </a:p>
        </p:txBody>
      </p:sp>
    </p:spTree>
    <p:extLst>
      <p:ext uri="{BB962C8B-B14F-4D97-AF65-F5344CB8AC3E}">
        <p14:creationId xmlns:p14="http://schemas.microsoft.com/office/powerpoint/2010/main" val="3766424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DB9D92-B48C-1446-BF00-757AC5D0010D}" type="slidenum">
              <a:rPr lang="en-US" smtClean="0"/>
              <a:pPr/>
              <a:t>6</a:t>
            </a:fld>
            <a:endParaRPr lang="en-US"/>
          </a:p>
        </p:txBody>
      </p:sp>
    </p:spTree>
    <p:extLst>
      <p:ext uri="{BB962C8B-B14F-4D97-AF65-F5344CB8AC3E}">
        <p14:creationId xmlns:p14="http://schemas.microsoft.com/office/powerpoint/2010/main" val="4143802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DB9D92-B48C-1446-BF00-757AC5D0010D}" type="slidenum">
              <a:rPr lang="en-US" smtClean="0"/>
              <a:pPr/>
              <a:t>7</a:t>
            </a:fld>
            <a:endParaRPr lang="en-US"/>
          </a:p>
        </p:txBody>
      </p:sp>
    </p:spTree>
    <p:extLst>
      <p:ext uri="{BB962C8B-B14F-4D97-AF65-F5344CB8AC3E}">
        <p14:creationId xmlns:p14="http://schemas.microsoft.com/office/powerpoint/2010/main" val="3196371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DB9D92-B48C-1446-BF00-757AC5D0010D}" type="slidenum">
              <a:rPr lang="en-US" smtClean="0"/>
              <a:pPr/>
              <a:t>8</a:t>
            </a:fld>
            <a:endParaRPr lang="en-US"/>
          </a:p>
        </p:txBody>
      </p:sp>
    </p:spTree>
    <p:extLst>
      <p:ext uri="{BB962C8B-B14F-4D97-AF65-F5344CB8AC3E}">
        <p14:creationId xmlns:p14="http://schemas.microsoft.com/office/powerpoint/2010/main" val="2181867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DB9D92-B48C-1446-BF00-757AC5D0010D}" type="slidenum">
              <a:rPr lang="en-US" smtClean="0"/>
              <a:pPr/>
              <a:t>9</a:t>
            </a:fld>
            <a:endParaRPr lang="en-US"/>
          </a:p>
        </p:txBody>
      </p:sp>
    </p:spTree>
    <p:extLst>
      <p:ext uri="{BB962C8B-B14F-4D97-AF65-F5344CB8AC3E}">
        <p14:creationId xmlns:p14="http://schemas.microsoft.com/office/powerpoint/2010/main" val="1416683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7CF516-902A-354E-8A71-EAB6AD0ADFCC}"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2DA33-0191-BB4A-9BFA-CA52DA0046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CF516-902A-354E-8A71-EAB6AD0ADFCC}"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2DA33-0191-BB4A-9BFA-CA52DA0046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CF516-902A-354E-8A71-EAB6AD0ADFCC}"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2DA33-0191-BB4A-9BFA-CA52DA0046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CF516-902A-354E-8A71-EAB6AD0ADFCC}"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2DA33-0191-BB4A-9BFA-CA52DA0046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7CF516-902A-354E-8A71-EAB6AD0ADFCC}"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2DA33-0191-BB4A-9BFA-CA52DA0046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7CF516-902A-354E-8A71-EAB6AD0ADFCC}" type="datetimeFigureOut">
              <a:rPr lang="en-US" smtClean="0"/>
              <a:pPr/>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2DA33-0191-BB4A-9BFA-CA52DA0046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7CF516-902A-354E-8A71-EAB6AD0ADFCC}" type="datetimeFigureOut">
              <a:rPr lang="en-US" smtClean="0"/>
              <a:pPr/>
              <a:t>1/19/2011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E2DA33-0191-BB4A-9BFA-CA52DA0046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7CF516-902A-354E-8A71-EAB6AD0ADFCC}" type="datetimeFigureOut">
              <a:rPr lang="en-US" smtClean="0"/>
              <a:pPr/>
              <a:t>1/19/2011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E2DA33-0191-BB4A-9BFA-CA52DA0046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CF516-902A-354E-8A71-EAB6AD0ADFCC}" type="datetimeFigureOut">
              <a:rPr lang="en-US" smtClean="0"/>
              <a:pPr/>
              <a:t>1/19/2011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E2DA33-0191-BB4A-9BFA-CA52DA0046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CF516-902A-354E-8A71-EAB6AD0ADFCC}" type="datetimeFigureOut">
              <a:rPr lang="en-US" smtClean="0"/>
              <a:pPr/>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2DA33-0191-BB4A-9BFA-CA52DA0046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CF516-902A-354E-8A71-EAB6AD0ADFCC}" type="datetimeFigureOut">
              <a:rPr lang="en-US" smtClean="0"/>
              <a:pPr/>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2DA33-0191-BB4A-9BFA-CA52DA0046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CF516-902A-354E-8A71-EAB6AD0ADFCC}" type="datetimeFigureOut">
              <a:rPr lang="en-US" smtClean="0"/>
              <a:pPr/>
              <a:t>1/19/2011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E2DA33-0191-BB4A-9BFA-CA52DA0046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9.pdf"/></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pd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6.pdf"/><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8.pd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0.pd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d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5300101.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6200000">
            <a:off x="-1508760" y="-2724210"/>
            <a:ext cx="12192000" cy="9144000"/>
          </a:xfrm>
          <a:prstGeom prst="rect">
            <a:avLst/>
          </a:prstGeom>
          <a:scene3d>
            <a:camera prst="orthographicFront">
              <a:rot lat="0" lon="0" rev="0"/>
            </a:camera>
            <a:lightRig rig="threePt" dir="t"/>
          </a:scene3d>
        </p:spPr>
      </p:pic>
      <p:sp>
        <p:nvSpPr>
          <p:cNvPr id="6" name="Rectangle 5"/>
          <p:cNvSpPr/>
          <p:nvPr/>
        </p:nvSpPr>
        <p:spPr>
          <a:xfrm>
            <a:off x="205930" y="446233"/>
            <a:ext cx="5033919" cy="1754327"/>
          </a:xfrm>
          <a:prstGeom prst="rect">
            <a:avLst/>
          </a:prstGeom>
        </p:spPr>
        <p:txBody>
          <a:bodyPr wrap="square">
            <a:spAutoFit/>
          </a:bodyPr>
          <a:lstStyle/>
          <a:p>
            <a:r>
              <a:rPr lang="en-US" sz="3600" dirty="0">
                <a:solidFill>
                  <a:schemeClr val="accent6">
                    <a:lumMod val="20000"/>
                    <a:lumOff val="80000"/>
                  </a:schemeClr>
                </a:solidFill>
              </a:rPr>
              <a:t>Measurements of Ocean Derived Aerosol off the Coast of California</a:t>
            </a:r>
            <a:r>
              <a:rPr lang="en-US" sz="3600" dirty="0" smtClean="0">
                <a:solidFill>
                  <a:schemeClr val="accent6">
                    <a:lumMod val="20000"/>
                    <a:lumOff val="80000"/>
                  </a:schemeClr>
                </a:solidFill>
              </a:rPr>
              <a:t> </a:t>
            </a:r>
            <a:endParaRPr lang="en-US" sz="3600" dirty="0">
              <a:solidFill>
                <a:schemeClr val="accent6">
                  <a:lumMod val="20000"/>
                  <a:lumOff val="80000"/>
                </a:schemeClr>
              </a:solidFill>
            </a:endParaRPr>
          </a:p>
        </p:txBody>
      </p:sp>
      <p:sp>
        <p:nvSpPr>
          <p:cNvPr id="8" name="Rectangle 7"/>
          <p:cNvSpPr/>
          <p:nvPr/>
        </p:nvSpPr>
        <p:spPr>
          <a:xfrm>
            <a:off x="274574" y="2643083"/>
            <a:ext cx="3455099" cy="923330"/>
          </a:xfrm>
          <a:prstGeom prst="rect">
            <a:avLst/>
          </a:prstGeom>
        </p:spPr>
        <p:txBody>
          <a:bodyPr wrap="square">
            <a:spAutoFit/>
          </a:bodyPr>
          <a:lstStyle/>
          <a:p>
            <a:r>
              <a:rPr lang="en-US" dirty="0" smtClean="0">
                <a:solidFill>
                  <a:srgbClr val="FDEADA"/>
                </a:solidFill>
              </a:rPr>
              <a:t>T.S</a:t>
            </a:r>
            <a:r>
              <a:rPr lang="en-US" dirty="0">
                <a:solidFill>
                  <a:srgbClr val="FDEADA"/>
                </a:solidFill>
              </a:rPr>
              <a:t>. </a:t>
            </a:r>
            <a:r>
              <a:rPr lang="en-US" dirty="0" smtClean="0">
                <a:solidFill>
                  <a:srgbClr val="FDEADA"/>
                </a:solidFill>
              </a:rPr>
              <a:t>Bates, P.K</a:t>
            </a:r>
            <a:r>
              <a:rPr lang="en-US" dirty="0">
                <a:solidFill>
                  <a:srgbClr val="FDEADA"/>
                </a:solidFill>
              </a:rPr>
              <a:t>. </a:t>
            </a:r>
            <a:r>
              <a:rPr lang="en-US" dirty="0" smtClean="0">
                <a:solidFill>
                  <a:srgbClr val="FDEADA"/>
                </a:solidFill>
              </a:rPr>
              <a:t>Quinn, A. </a:t>
            </a:r>
            <a:r>
              <a:rPr lang="en-US" dirty="0" err="1" smtClean="0">
                <a:solidFill>
                  <a:srgbClr val="FDEADA"/>
                </a:solidFill>
              </a:rPr>
              <a:t>Frossard</a:t>
            </a:r>
            <a:r>
              <a:rPr lang="en-US" dirty="0" smtClean="0">
                <a:solidFill>
                  <a:srgbClr val="FDEADA"/>
                </a:solidFill>
              </a:rPr>
              <a:t>, L.M</a:t>
            </a:r>
            <a:r>
              <a:rPr lang="en-US" dirty="0">
                <a:solidFill>
                  <a:srgbClr val="FDEADA"/>
                </a:solidFill>
              </a:rPr>
              <a:t>. </a:t>
            </a:r>
            <a:r>
              <a:rPr lang="en-US" dirty="0" smtClean="0">
                <a:solidFill>
                  <a:srgbClr val="FDEADA"/>
                </a:solidFill>
              </a:rPr>
              <a:t>Russell, D.J</a:t>
            </a:r>
            <a:r>
              <a:rPr lang="en-US" dirty="0">
                <a:solidFill>
                  <a:srgbClr val="FDEADA"/>
                </a:solidFill>
              </a:rPr>
              <a:t>. </a:t>
            </a:r>
            <a:r>
              <a:rPr lang="en-US" dirty="0" err="1" smtClean="0">
                <a:solidFill>
                  <a:srgbClr val="FDEADA"/>
                </a:solidFill>
              </a:rPr>
              <a:t>Kieber</a:t>
            </a:r>
            <a:r>
              <a:rPr lang="en-US" dirty="0" smtClean="0">
                <a:solidFill>
                  <a:srgbClr val="FDEADA"/>
                </a:solidFill>
              </a:rPr>
              <a:t>, J. </a:t>
            </a:r>
            <a:r>
              <a:rPr lang="en-US" dirty="0" err="1" smtClean="0">
                <a:solidFill>
                  <a:srgbClr val="FDEADA"/>
                </a:solidFill>
              </a:rPr>
              <a:t>Hakala</a:t>
            </a:r>
            <a:r>
              <a:rPr lang="en-US" dirty="0" smtClean="0">
                <a:solidFill>
                  <a:srgbClr val="FDEADA"/>
                </a:solidFill>
              </a:rPr>
              <a:t>, and W.C</a:t>
            </a:r>
            <a:r>
              <a:rPr lang="en-US" dirty="0">
                <a:solidFill>
                  <a:srgbClr val="FDEADA"/>
                </a:solidFill>
              </a:rPr>
              <a:t>. </a:t>
            </a:r>
            <a:r>
              <a:rPr lang="en-US" dirty="0" smtClean="0">
                <a:solidFill>
                  <a:srgbClr val="FDEADA"/>
                </a:solidFill>
              </a:rPr>
              <a:t>Keene</a:t>
            </a:r>
            <a:r>
              <a:rPr lang="en-US" baseline="30000" dirty="0" smtClean="0">
                <a:solidFill>
                  <a:srgbClr val="FDEADA"/>
                </a:solidFill>
              </a:rPr>
              <a:t> </a:t>
            </a:r>
            <a:endParaRPr lang="en-US" dirty="0">
              <a:solidFill>
                <a:srgbClr val="FDEADA"/>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Atomized Seawater Mass Spectrum</a:t>
            </a:r>
            <a:endParaRPr lang="en-US" dirty="0"/>
          </a:p>
        </p:txBody>
      </p:sp>
      <p:pic>
        <p:nvPicPr>
          <p:cNvPr id="8" name="Content Placeholder 7" descr="SW_MS.jpg"/>
          <p:cNvPicPr>
            <a:picLocks noGrp="1" noChangeAspect="1"/>
          </p:cNvPicPr>
          <p:nvPr>
            <p:ph idx="1"/>
          </p:nvPr>
        </p:nvPicPr>
        <p:blipFill>
          <a:blip r:embed="rId3" cstate="email">
            <a:extLst>
              <a:ext uri="{28A0092B-C50C-407E-A947-70E740481C1C}">
                <a14:useLocalDpi xmlns:a14="http://schemas.microsoft.com/office/drawing/2010/main"/>
              </a:ext>
            </a:extLst>
          </a:blip>
          <a:srcRect l="-7190" r="-7190"/>
          <a:stretch>
            <a:fillRect/>
          </a:stretch>
        </p:blipFill>
        <p:spPr/>
      </p:pic>
      <p:sp>
        <p:nvSpPr>
          <p:cNvPr id="9" name="TextBox 8"/>
          <p:cNvSpPr txBox="1"/>
          <p:nvPr/>
        </p:nvSpPr>
        <p:spPr>
          <a:xfrm>
            <a:off x="3543300" y="3429000"/>
            <a:ext cx="1087482" cy="646331"/>
          </a:xfrm>
          <a:prstGeom prst="rect">
            <a:avLst/>
          </a:prstGeom>
          <a:noFill/>
        </p:spPr>
        <p:txBody>
          <a:bodyPr wrap="none" rtlCol="0">
            <a:spAutoFit/>
          </a:bodyPr>
          <a:lstStyle/>
          <a:p>
            <a:r>
              <a:rPr lang="en-US" dirty="0" smtClean="0"/>
              <a:t>Na</a:t>
            </a:r>
            <a:r>
              <a:rPr lang="en-US" baseline="-25000" dirty="0" smtClean="0"/>
              <a:t>2</a:t>
            </a:r>
            <a:r>
              <a:rPr lang="en-US" baseline="30000" dirty="0" smtClean="0"/>
              <a:t>35</a:t>
            </a:r>
            <a:r>
              <a:rPr lang="en-US" dirty="0" smtClean="0"/>
              <a:t>Cl</a:t>
            </a:r>
            <a:r>
              <a:rPr lang="en-US" baseline="30000" dirty="0" smtClean="0"/>
              <a:t>+</a:t>
            </a:r>
          </a:p>
          <a:p>
            <a:r>
              <a:rPr lang="en-US" dirty="0" smtClean="0"/>
              <a:t>   Na</a:t>
            </a:r>
            <a:r>
              <a:rPr lang="en-US" baseline="-25000" dirty="0" smtClean="0"/>
              <a:t>2</a:t>
            </a:r>
            <a:r>
              <a:rPr lang="en-US" baseline="30000" dirty="0" smtClean="0"/>
              <a:t>37</a:t>
            </a:r>
            <a:r>
              <a:rPr lang="en-US" dirty="0" smtClean="0"/>
              <a:t>Cl</a:t>
            </a:r>
            <a:r>
              <a:rPr lang="en-US" baseline="30000" dirty="0" smtClean="0"/>
              <a:t>+</a:t>
            </a:r>
          </a:p>
        </p:txBody>
      </p:sp>
      <p:cxnSp>
        <p:nvCxnSpPr>
          <p:cNvPr id="13" name="Straight Arrow Connector 12"/>
          <p:cNvCxnSpPr/>
          <p:nvPr/>
        </p:nvCxnSpPr>
        <p:spPr>
          <a:xfrm rot="5400000">
            <a:off x="3199717" y="4190316"/>
            <a:ext cx="712569" cy="4825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rot="10800000" flipV="1">
            <a:off x="3314702" y="3644899"/>
            <a:ext cx="304798" cy="1270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28" name="Group 27"/>
          <p:cNvGrpSpPr/>
          <p:nvPr/>
        </p:nvGrpSpPr>
        <p:grpSpPr>
          <a:xfrm>
            <a:off x="6705600" y="4787900"/>
            <a:ext cx="837754" cy="369332"/>
            <a:chOff x="6756400" y="4787900"/>
            <a:chExt cx="837754" cy="369332"/>
          </a:xfrm>
        </p:grpSpPr>
        <p:sp>
          <p:nvSpPr>
            <p:cNvPr id="19" name="TextBox 18"/>
            <p:cNvSpPr txBox="1"/>
            <p:nvPr/>
          </p:nvSpPr>
          <p:spPr>
            <a:xfrm>
              <a:off x="6959600" y="4787900"/>
              <a:ext cx="418654" cy="369332"/>
            </a:xfrm>
            <a:prstGeom prst="rect">
              <a:avLst/>
            </a:prstGeom>
            <a:noFill/>
          </p:spPr>
          <p:txBody>
            <a:bodyPr wrap="none" rtlCol="0">
              <a:spAutoFit/>
            </a:bodyPr>
            <a:lstStyle/>
            <a:p>
              <a:r>
                <a:rPr lang="en-US" dirty="0" smtClean="0"/>
                <a:t>35</a:t>
              </a:r>
              <a:endParaRPr lang="en-US" dirty="0"/>
            </a:p>
          </p:txBody>
        </p:sp>
        <p:cxnSp>
          <p:nvCxnSpPr>
            <p:cNvPr id="21" name="Straight Arrow Connector 20"/>
            <p:cNvCxnSpPr/>
            <p:nvPr/>
          </p:nvCxnSpPr>
          <p:spPr>
            <a:xfrm rot="10800000" flipV="1">
              <a:off x="6756400" y="4972566"/>
              <a:ext cx="215900" cy="58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7327900" y="4985266"/>
              <a:ext cx="266254"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29" name="Group 28"/>
          <p:cNvGrpSpPr/>
          <p:nvPr/>
        </p:nvGrpSpPr>
        <p:grpSpPr>
          <a:xfrm>
            <a:off x="5651500" y="4787900"/>
            <a:ext cx="837754" cy="369332"/>
            <a:chOff x="6756400" y="4787900"/>
            <a:chExt cx="837754" cy="369332"/>
          </a:xfrm>
        </p:grpSpPr>
        <p:sp>
          <p:nvSpPr>
            <p:cNvPr id="30" name="TextBox 29"/>
            <p:cNvSpPr txBox="1"/>
            <p:nvPr/>
          </p:nvSpPr>
          <p:spPr>
            <a:xfrm>
              <a:off x="6959600" y="4787900"/>
              <a:ext cx="418654" cy="369332"/>
            </a:xfrm>
            <a:prstGeom prst="rect">
              <a:avLst/>
            </a:prstGeom>
            <a:noFill/>
          </p:spPr>
          <p:txBody>
            <a:bodyPr wrap="none" rtlCol="0">
              <a:spAutoFit/>
            </a:bodyPr>
            <a:lstStyle/>
            <a:p>
              <a:r>
                <a:rPr lang="en-US" dirty="0" smtClean="0"/>
                <a:t>35</a:t>
              </a:r>
              <a:endParaRPr lang="en-US" dirty="0"/>
            </a:p>
          </p:txBody>
        </p:sp>
        <p:cxnSp>
          <p:nvCxnSpPr>
            <p:cNvPr id="31" name="Straight Arrow Connector 30"/>
            <p:cNvCxnSpPr/>
            <p:nvPr/>
          </p:nvCxnSpPr>
          <p:spPr>
            <a:xfrm rot="10800000" flipV="1">
              <a:off x="6756400" y="4972566"/>
              <a:ext cx="215900" cy="58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a:off x="7327900" y="4985266"/>
              <a:ext cx="266254"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33" name="TextBox 32"/>
          <p:cNvSpPr txBox="1"/>
          <p:nvPr/>
        </p:nvSpPr>
        <p:spPr>
          <a:xfrm>
            <a:off x="2006600" y="6108700"/>
            <a:ext cx="6604000" cy="461665"/>
          </a:xfrm>
          <a:prstGeom prst="rect">
            <a:avLst/>
          </a:prstGeom>
          <a:noFill/>
        </p:spPr>
        <p:txBody>
          <a:bodyPr wrap="square" rtlCol="0">
            <a:spAutoFit/>
          </a:bodyPr>
          <a:lstStyle/>
          <a:p>
            <a:r>
              <a:rPr lang="en-US" sz="2400" dirty="0" smtClean="0"/>
              <a:t>Need to develop sea water fragment waves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5300101.JPG"/>
          <p:cNvPicPr>
            <a:picLocks noChangeAspect="1"/>
          </p:cNvPicPr>
          <p:nvPr/>
        </p:nvPicPr>
        <p:blipFill>
          <a:blip r:embed="rId3" cstate="email">
            <a:lum bright="-46000" contrast="-30000"/>
            <a:extLst>
              <a:ext uri="{28A0092B-C50C-407E-A947-70E740481C1C}">
                <a14:useLocalDpi xmlns:a14="http://schemas.microsoft.com/office/drawing/2010/main"/>
              </a:ext>
            </a:extLst>
          </a:blip>
          <a:stretch>
            <a:fillRect/>
          </a:stretch>
        </p:blipFill>
        <p:spPr>
          <a:xfrm rot="16200000">
            <a:off x="-1521460" y="-2724210"/>
            <a:ext cx="12192000" cy="9144000"/>
          </a:xfrm>
          <a:prstGeom prst="rect">
            <a:avLst/>
          </a:prstGeom>
          <a:scene3d>
            <a:camera prst="orthographicFront">
              <a:rot lat="0" lon="0" rev="0"/>
            </a:camera>
            <a:lightRig rig="threePt" dir="t"/>
          </a:scene3d>
        </p:spPr>
      </p:pic>
      <p:sp>
        <p:nvSpPr>
          <p:cNvPr id="2" name="Title 1"/>
          <p:cNvSpPr>
            <a:spLocks noGrp="1"/>
          </p:cNvSpPr>
          <p:nvPr>
            <p:ph type="title"/>
          </p:nvPr>
        </p:nvSpPr>
        <p:spPr/>
        <p:txBody>
          <a:bodyPr/>
          <a:lstStyle/>
          <a:p>
            <a:r>
              <a:rPr lang="en-US" b="1" dirty="0" smtClean="0">
                <a:solidFill>
                  <a:srgbClr val="FF0000"/>
                </a:solidFill>
              </a:rPr>
              <a:t>Conclusions</a:t>
            </a:r>
            <a:endParaRPr lang="en-US" b="1"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a:lnSpc>
                <a:spcPct val="120000"/>
              </a:lnSpc>
              <a:spcBef>
                <a:spcPts val="1128"/>
              </a:spcBef>
            </a:pPr>
            <a:r>
              <a:rPr lang="en-US" dirty="0" smtClean="0">
                <a:solidFill>
                  <a:srgbClr val="FF0000"/>
                </a:solidFill>
              </a:rPr>
              <a:t>The Sea Sweep generated aerosol has a tri-modal number size distribution with modes at 50-60nm, 30-40nm and 200-300nm.</a:t>
            </a:r>
          </a:p>
          <a:p>
            <a:pPr>
              <a:lnSpc>
                <a:spcPct val="120000"/>
              </a:lnSpc>
              <a:spcBef>
                <a:spcPts val="1128"/>
              </a:spcBef>
            </a:pPr>
            <a:r>
              <a:rPr lang="en-US" dirty="0" smtClean="0">
                <a:solidFill>
                  <a:srgbClr val="FF0000"/>
                </a:solidFill>
              </a:rPr>
              <a:t>The </a:t>
            </a:r>
            <a:r>
              <a:rPr lang="en-US" dirty="0" err="1" smtClean="0">
                <a:solidFill>
                  <a:srgbClr val="FF0000"/>
                </a:solidFill>
              </a:rPr>
              <a:t>submicrometer</a:t>
            </a:r>
            <a:r>
              <a:rPr lang="en-US" dirty="0" smtClean="0">
                <a:solidFill>
                  <a:srgbClr val="FF0000"/>
                </a:solidFill>
              </a:rPr>
              <a:t> number size distribution and organic carbon content of the sea sweep generated aerosol is not a function of sea water chlorophyll or particulate organic carbon.</a:t>
            </a:r>
          </a:p>
          <a:p>
            <a:pPr>
              <a:lnSpc>
                <a:spcPct val="120000"/>
              </a:lnSpc>
              <a:spcBef>
                <a:spcPts val="1128"/>
              </a:spcBef>
            </a:pPr>
            <a:r>
              <a:rPr lang="en-US" dirty="0" smtClean="0">
                <a:solidFill>
                  <a:srgbClr val="FF0000"/>
                </a:solidFill>
              </a:rPr>
              <a:t>The </a:t>
            </a:r>
            <a:r>
              <a:rPr lang="en-US" dirty="0" err="1" smtClean="0">
                <a:solidFill>
                  <a:srgbClr val="FF0000"/>
                </a:solidFill>
              </a:rPr>
              <a:t>submicrometer</a:t>
            </a:r>
            <a:r>
              <a:rPr lang="en-US" dirty="0" smtClean="0">
                <a:solidFill>
                  <a:srgbClr val="FF0000"/>
                </a:solidFill>
              </a:rPr>
              <a:t> number is non-volatile at 230°C and is externally mixed.</a:t>
            </a:r>
          </a:p>
          <a:p>
            <a:pPr>
              <a:lnSpc>
                <a:spcPct val="120000"/>
              </a:lnSpc>
              <a:spcBef>
                <a:spcPts val="1128"/>
              </a:spcBef>
            </a:pPr>
            <a:r>
              <a:rPr lang="en-US" dirty="0" smtClean="0">
                <a:solidFill>
                  <a:srgbClr val="FF0000"/>
                </a:solidFill>
              </a:rPr>
              <a:t>The </a:t>
            </a:r>
            <a:r>
              <a:rPr lang="en-US" dirty="0" err="1" smtClean="0">
                <a:solidFill>
                  <a:srgbClr val="FF0000"/>
                </a:solidFill>
              </a:rPr>
              <a:t>submicrometer</a:t>
            </a:r>
            <a:r>
              <a:rPr lang="en-US" dirty="0" smtClean="0">
                <a:solidFill>
                  <a:srgbClr val="FF0000"/>
                </a:solidFill>
              </a:rPr>
              <a:t> organic  material was composed primarily of hydroxyl </a:t>
            </a:r>
            <a:r>
              <a:rPr lang="en-US" smtClean="0">
                <a:solidFill>
                  <a:srgbClr val="FF0000"/>
                </a:solidFill>
              </a:rPr>
              <a:t>groups.</a:t>
            </a:r>
          </a:p>
          <a:p>
            <a:pPr>
              <a:lnSpc>
                <a:spcPct val="120000"/>
              </a:lnSpc>
              <a:spcBef>
                <a:spcPts val="1128"/>
              </a:spcBef>
            </a:pPr>
            <a:r>
              <a:rPr lang="en-US" dirty="0" smtClean="0">
                <a:solidFill>
                  <a:srgbClr val="FF0000"/>
                </a:solidFill>
              </a:rPr>
              <a:t>The method of generating particles at the ocean surface using the Sea Sweep shows promise for assessing the sources, composition, size, and cloud-nucleating properties of ocean-derived aerosol.</a:t>
            </a:r>
          </a:p>
          <a:p>
            <a:endParaRPr lang="en-US" dirty="0" smtClean="0">
              <a:solidFill>
                <a:srgbClr val="FF0000"/>
              </a:solidFill>
            </a:endParaRPr>
          </a:p>
          <a:p>
            <a:endParaRPr lang="en-US"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AMS inlet bounce</a:t>
            </a:r>
            <a:endParaRPr lang="en-US" dirty="0"/>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5900" y="1709738"/>
            <a:ext cx="4334472" cy="4094162"/>
          </a:xfrm>
          <a:prstGeom prst="rect">
            <a:avLst/>
          </a:prstGeom>
        </p:spPr>
      </p:pic>
      <p:pic>
        <p:nvPicPr>
          <p:cNvPr id="7" name="Picture 6"/>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4"/>
              <a:stretch>
                <a:fillRect/>
              </a:stretch>
            </p:blipFill>
          </mc:Choice>
          <mc:Fallback>
            <p:blipFill>
              <a:blip r:embed="rId5"/>
              <a:stretch>
                <a:fillRect/>
              </a:stretch>
            </p:blipFill>
          </mc:Fallback>
        </mc:AlternateContent>
        <p:spPr>
          <a:xfrm>
            <a:off x="4478318" y="1709738"/>
            <a:ext cx="4665682" cy="4094162"/>
          </a:xfrm>
          <a:prstGeom prst="rect">
            <a:avLst/>
          </a:prstGeom>
        </p:spPr>
      </p:pic>
      <p:sp>
        <p:nvSpPr>
          <p:cNvPr id="8" name="TextBox 7"/>
          <p:cNvSpPr txBox="1"/>
          <p:nvPr/>
        </p:nvSpPr>
        <p:spPr>
          <a:xfrm>
            <a:off x="5207000" y="5904468"/>
            <a:ext cx="4102100" cy="523220"/>
          </a:xfrm>
          <a:prstGeom prst="rect">
            <a:avLst/>
          </a:prstGeom>
          <a:noFill/>
        </p:spPr>
        <p:txBody>
          <a:bodyPr wrap="square" rtlCol="0">
            <a:spAutoFit/>
          </a:bodyPr>
          <a:lstStyle/>
          <a:p>
            <a:r>
              <a:rPr lang="en-US" sz="2800" dirty="0" smtClean="0"/>
              <a:t>Non-corrected slope 2.2</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accel="50000" decel="5000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88950" y="1047750"/>
            <a:ext cx="8166100" cy="4762500"/>
          </a:xfrm>
          <a:prstGeom prst="rect">
            <a:avLst/>
          </a:prstGeom>
          <a:noFill/>
          <a:ln w="9525">
            <a:noFill/>
            <a:miter lim="800000"/>
            <a:headEnd/>
            <a:tailEnd/>
          </a:ln>
        </p:spPr>
      </p:pic>
      <p:sp>
        <p:nvSpPr>
          <p:cNvPr id="68611" name="TextBox 2"/>
          <p:cNvSpPr txBox="1">
            <a:spLocks noChangeArrowheads="1"/>
          </p:cNvSpPr>
          <p:nvPr/>
        </p:nvSpPr>
        <p:spPr bwMode="auto">
          <a:xfrm>
            <a:off x="698500" y="361950"/>
            <a:ext cx="8229600" cy="584776"/>
          </a:xfrm>
          <a:prstGeom prst="rect">
            <a:avLst/>
          </a:prstGeom>
          <a:noFill/>
          <a:ln w="9525">
            <a:noFill/>
            <a:miter lim="800000"/>
            <a:headEnd/>
            <a:tailEnd/>
          </a:ln>
        </p:spPr>
        <p:txBody>
          <a:bodyPr>
            <a:prstTxWarp prst="textNoShape">
              <a:avLst/>
            </a:prstTxWarp>
            <a:spAutoFit/>
          </a:bodyPr>
          <a:lstStyle/>
          <a:p>
            <a:r>
              <a:rPr lang="en-US" sz="3200" b="1" dirty="0" smtClean="0"/>
              <a:t>But…conversion of AMS mass to number…….</a:t>
            </a:r>
            <a:endParaRPr lang="en-US" sz="3200" b="1" dirty="0"/>
          </a:p>
        </p:txBody>
      </p:sp>
      <p:sp>
        <p:nvSpPr>
          <p:cNvPr id="68612" name="TextBox 3"/>
          <p:cNvSpPr txBox="1">
            <a:spLocks noChangeArrowheads="1"/>
          </p:cNvSpPr>
          <p:nvPr/>
        </p:nvSpPr>
        <p:spPr bwMode="auto">
          <a:xfrm>
            <a:off x="2324100" y="3416300"/>
            <a:ext cx="469900" cy="708025"/>
          </a:xfrm>
          <a:prstGeom prst="rect">
            <a:avLst/>
          </a:prstGeom>
          <a:noFill/>
          <a:ln w="9525">
            <a:noFill/>
            <a:miter lim="800000"/>
            <a:headEnd/>
            <a:tailEnd/>
          </a:ln>
        </p:spPr>
        <p:txBody>
          <a:bodyPr wrap="none">
            <a:prstTxWarp prst="textNoShape">
              <a:avLst/>
            </a:prstTxWarp>
            <a:spAutoFit/>
          </a:bodyPr>
          <a:lstStyle/>
          <a:p>
            <a:r>
              <a:rPr lang="en-US" sz="400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828800"/>
            <a:ext cx="1066800" cy="7239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rapezoid 2"/>
          <p:cNvSpPr/>
          <p:nvPr/>
        </p:nvSpPr>
        <p:spPr>
          <a:xfrm>
            <a:off x="1295400" y="2552700"/>
            <a:ext cx="3048000" cy="1752600"/>
          </a:xfrm>
          <a:prstGeom prst="trapezoid">
            <a:avLst/>
          </a:prstGeom>
          <a:gradFill>
            <a:gsLst>
              <a:gs pos="0">
                <a:schemeClr val="accent1">
                  <a:tint val="100000"/>
                  <a:shade val="100000"/>
                  <a:satMod val="130000"/>
                  <a:alpha val="17000"/>
                </a:schemeClr>
              </a:gs>
              <a:gs pos="100000">
                <a:schemeClr val="accent1">
                  <a:tint val="50000"/>
                  <a:shade val="100000"/>
                  <a:satMod val="350000"/>
                </a:schemeClr>
              </a:gs>
            </a:gsLst>
          </a:gradFill>
          <a:ln>
            <a:solidFill>
              <a:schemeClr val="accent1">
                <a:shade val="95000"/>
                <a:satMod val="105000"/>
                <a:alpha val="99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276" name="Rectangle 2"/>
          <p:cNvSpPr>
            <a:spLocks noChangeArrowheads="1"/>
          </p:cNvSpPr>
          <p:nvPr/>
        </p:nvSpPr>
        <p:spPr bwMode="auto">
          <a:xfrm>
            <a:off x="7774" y="4301286"/>
            <a:ext cx="9144000" cy="2590800"/>
          </a:xfrm>
          <a:prstGeom prst="rect">
            <a:avLst/>
          </a:prstGeom>
          <a:solidFill>
            <a:srgbClr val="3366FF"/>
          </a:solidFill>
          <a:ln w="9525">
            <a:noFill/>
            <a:miter lim="800000"/>
            <a:headEnd/>
            <a:tailEnd/>
          </a:ln>
        </p:spPr>
        <p:txBody>
          <a:bodyPr wrap="none" anchor="ctr">
            <a:prstTxWarp prst="textNoShape">
              <a:avLst/>
            </a:prstTxWarp>
          </a:bodyPr>
          <a:lstStyle/>
          <a:p>
            <a:endParaRPr lang="en-US">
              <a:latin typeface="Calibri" charset="0"/>
            </a:endParaRPr>
          </a:p>
        </p:txBody>
      </p:sp>
      <p:sp>
        <p:nvSpPr>
          <p:cNvPr id="54277" name="Line 13"/>
          <p:cNvSpPr>
            <a:spLocks noChangeShapeType="1"/>
          </p:cNvSpPr>
          <p:nvPr/>
        </p:nvSpPr>
        <p:spPr bwMode="auto">
          <a:xfrm flipV="1">
            <a:off x="2209800" y="3429000"/>
            <a:ext cx="0" cy="1295400"/>
          </a:xfrm>
          <a:prstGeom prst="line">
            <a:avLst/>
          </a:prstGeom>
          <a:noFill/>
          <a:ln w="28575">
            <a:solidFill>
              <a:schemeClr val="tx1"/>
            </a:solidFill>
            <a:round/>
            <a:headEnd/>
            <a:tailEnd/>
          </a:ln>
        </p:spPr>
        <p:txBody>
          <a:bodyPr>
            <a:prstTxWarp prst="textNoShape">
              <a:avLst/>
            </a:prstTxWarp>
          </a:bodyPr>
          <a:lstStyle/>
          <a:p>
            <a:endParaRPr lang="en-US"/>
          </a:p>
        </p:txBody>
      </p:sp>
      <p:sp>
        <p:nvSpPr>
          <p:cNvPr id="54278" name="Line 36"/>
          <p:cNvSpPr>
            <a:spLocks noChangeShapeType="1"/>
          </p:cNvSpPr>
          <p:nvPr/>
        </p:nvSpPr>
        <p:spPr bwMode="auto">
          <a:xfrm flipV="1">
            <a:off x="2286000" y="3429000"/>
            <a:ext cx="0" cy="1295400"/>
          </a:xfrm>
          <a:prstGeom prst="line">
            <a:avLst/>
          </a:prstGeom>
          <a:noFill/>
          <a:ln w="28575">
            <a:solidFill>
              <a:schemeClr val="tx1"/>
            </a:solidFill>
            <a:round/>
            <a:headEnd/>
            <a:tailEnd/>
          </a:ln>
        </p:spPr>
        <p:txBody>
          <a:bodyPr>
            <a:prstTxWarp prst="textNoShape">
              <a:avLst/>
            </a:prstTxWarp>
          </a:bodyPr>
          <a:lstStyle/>
          <a:p>
            <a:endParaRPr lang="en-US"/>
          </a:p>
        </p:txBody>
      </p:sp>
      <p:pic>
        <p:nvPicPr>
          <p:cNvPr id="54279" name="Picture 41" descr="P5130038"/>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72000" y="228600"/>
            <a:ext cx="2244725" cy="2590800"/>
          </a:xfrm>
          <a:prstGeom prst="rect">
            <a:avLst/>
          </a:prstGeom>
          <a:noFill/>
          <a:ln w="9525">
            <a:noFill/>
            <a:miter lim="800000"/>
            <a:headEnd/>
            <a:tailEnd/>
          </a:ln>
        </p:spPr>
      </p:pic>
      <p:sp>
        <p:nvSpPr>
          <p:cNvPr id="54280" name="Line 3"/>
          <p:cNvSpPr>
            <a:spLocks noChangeShapeType="1"/>
          </p:cNvSpPr>
          <p:nvPr/>
        </p:nvSpPr>
        <p:spPr bwMode="auto">
          <a:xfrm flipV="1">
            <a:off x="2819400" y="838200"/>
            <a:ext cx="0" cy="1676400"/>
          </a:xfrm>
          <a:prstGeom prst="line">
            <a:avLst/>
          </a:prstGeom>
          <a:noFill/>
          <a:ln w="28575">
            <a:solidFill>
              <a:schemeClr val="tx1"/>
            </a:solidFill>
            <a:round/>
            <a:headEnd/>
            <a:tailEnd/>
          </a:ln>
        </p:spPr>
        <p:txBody>
          <a:bodyPr>
            <a:prstTxWarp prst="textNoShape">
              <a:avLst/>
            </a:prstTxWarp>
          </a:bodyPr>
          <a:lstStyle/>
          <a:p>
            <a:endParaRPr lang="en-US"/>
          </a:p>
        </p:txBody>
      </p:sp>
      <p:sp>
        <p:nvSpPr>
          <p:cNvPr id="54281" name="Line 11"/>
          <p:cNvSpPr>
            <a:spLocks noChangeShapeType="1"/>
          </p:cNvSpPr>
          <p:nvPr/>
        </p:nvSpPr>
        <p:spPr bwMode="auto">
          <a:xfrm flipH="1">
            <a:off x="1981200" y="1905000"/>
            <a:ext cx="685800" cy="1524000"/>
          </a:xfrm>
          <a:prstGeom prst="line">
            <a:avLst/>
          </a:prstGeom>
          <a:noFill/>
          <a:ln w="9525">
            <a:solidFill>
              <a:schemeClr val="tx1"/>
            </a:solidFill>
            <a:round/>
            <a:headEnd/>
            <a:tailEnd/>
          </a:ln>
        </p:spPr>
        <p:txBody>
          <a:bodyPr>
            <a:prstTxWarp prst="textNoShape">
              <a:avLst/>
            </a:prstTxWarp>
          </a:bodyPr>
          <a:lstStyle/>
          <a:p>
            <a:endParaRPr lang="en-US"/>
          </a:p>
        </p:txBody>
      </p:sp>
      <p:sp>
        <p:nvSpPr>
          <p:cNvPr id="54282" name="Text Box 14"/>
          <p:cNvSpPr txBox="1">
            <a:spLocks noChangeArrowheads="1"/>
          </p:cNvSpPr>
          <p:nvPr/>
        </p:nvSpPr>
        <p:spPr bwMode="auto">
          <a:xfrm>
            <a:off x="152400" y="2017713"/>
            <a:ext cx="1981200" cy="381000"/>
          </a:xfrm>
          <a:prstGeom prst="rect">
            <a:avLst/>
          </a:prstGeom>
          <a:noFill/>
          <a:ln w="9525">
            <a:noFill/>
            <a:miter lim="800000"/>
            <a:headEnd/>
            <a:tailEnd/>
          </a:ln>
        </p:spPr>
        <p:txBody>
          <a:bodyPr>
            <a:prstTxWarp prst="textNoShape">
              <a:avLst/>
            </a:prstTxWarp>
            <a:spAutoFit/>
          </a:bodyPr>
          <a:lstStyle/>
          <a:p>
            <a:pPr>
              <a:spcBef>
                <a:spcPct val="50000"/>
              </a:spcBef>
            </a:pPr>
            <a:r>
              <a:rPr lang="en-US" dirty="0">
                <a:latin typeface="Calibri" charset="0"/>
              </a:rPr>
              <a:t>Particle-free air </a:t>
            </a:r>
          </a:p>
        </p:txBody>
      </p:sp>
      <p:sp>
        <p:nvSpPr>
          <p:cNvPr id="54283" name="Line 37"/>
          <p:cNvSpPr>
            <a:spLocks noChangeShapeType="1"/>
          </p:cNvSpPr>
          <p:nvPr/>
        </p:nvSpPr>
        <p:spPr bwMode="auto">
          <a:xfrm>
            <a:off x="2819400" y="838200"/>
            <a:ext cx="2286000" cy="0"/>
          </a:xfrm>
          <a:prstGeom prst="line">
            <a:avLst/>
          </a:prstGeom>
          <a:noFill/>
          <a:ln w="19050">
            <a:solidFill>
              <a:schemeClr val="tx1"/>
            </a:solidFill>
            <a:round/>
            <a:headEnd/>
            <a:tailEnd/>
          </a:ln>
        </p:spPr>
        <p:txBody>
          <a:bodyPr>
            <a:prstTxWarp prst="textNoShape">
              <a:avLst/>
            </a:prstTxWarp>
          </a:bodyPr>
          <a:lstStyle/>
          <a:p>
            <a:endParaRPr lang="en-US"/>
          </a:p>
        </p:txBody>
      </p:sp>
      <p:sp>
        <p:nvSpPr>
          <p:cNvPr id="54284" name="Text Box 42"/>
          <p:cNvSpPr txBox="1">
            <a:spLocks noChangeArrowheads="1"/>
          </p:cNvSpPr>
          <p:nvPr/>
        </p:nvSpPr>
        <p:spPr bwMode="auto">
          <a:xfrm>
            <a:off x="2819400" y="381000"/>
            <a:ext cx="1752600" cy="784225"/>
          </a:xfrm>
          <a:prstGeom prst="rect">
            <a:avLst/>
          </a:prstGeom>
          <a:noFill/>
          <a:ln w="9525">
            <a:noFill/>
            <a:miter lim="800000"/>
            <a:headEnd/>
            <a:tailEnd/>
          </a:ln>
        </p:spPr>
        <p:txBody>
          <a:bodyPr>
            <a:prstTxWarp prst="textNoShape">
              <a:avLst/>
            </a:prstTxWarp>
            <a:spAutoFit/>
          </a:bodyPr>
          <a:lstStyle/>
          <a:p>
            <a:pPr>
              <a:spcBef>
                <a:spcPct val="50000"/>
              </a:spcBef>
            </a:pPr>
            <a:r>
              <a:rPr lang="en-US">
                <a:latin typeface="Calibri" charset="0"/>
              </a:rPr>
              <a:t>Inlet to</a:t>
            </a:r>
          </a:p>
          <a:p>
            <a:pPr>
              <a:spcBef>
                <a:spcPct val="50000"/>
              </a:spcBef>
            </a:pPr>
            <a:r>
              <a:rPr lang="en-US">
                <a:latin typeface="Calibri" charset="0"/>
              </a:rPr>
              <a:t>sampling mast</a:t>
            </a:r>
          </a:p>
        </p:txBody>
      </p:sp>
      <p:sp>
        <p:nvSpPr>
          <p:cNvPr id="54285" name="Line 43"/>
          <p:cNvSpPr>
            <a:spLocks noChangeShapeType="1"/>
          </p:cNvSpPr>
          <p:nvPr/>
        </p:nvSpPr>
        <p:spPr bwMode="auto">
          <a:xfrm>
            <a:off x="1981200" y="3429000"/>
            <a:ext cx="0" cy="838200"/>
          </a:xfrm>
          <a:prstGeom prst="line">
            <a:avLst/>
          </a:prstGeom>
          <a:noFill/>
          <a:ln w="190500">
            <a:solidFill>
              <a:schemeClr val="tx1"/>
            </a:solidFill>
            <a:round/>
            <a:headEnd/>
            <a:tailEnd/>
          </a:ln>
        </p:spPr>
        <p:txBody>
          <a:bodyPr>
            <a:prstTxWarp prst="textNoShape">
              <a:avLst/>
            </a:prstTxWarp>
          </a:bodyPr>
          <a:lstStyle/>
          <a:p>
            <a:endParaRPr lang="en-US"/>
          </a:p>
        </p:txBody>
      </p:sp>
      <p:sp>
        <p:nvSpPr>
          <p:cNvPr id="14" name="Line 46"/>
          <p:cNvSpPr>
            <a:spLocks noChangeShapeType="1"/>
          </p:cNvSpPr>
          <p:nvPr/>
        </p:nvSpPr>
        <p:spPr bwMode="auto">
          <a:xfrm flipH="1">
            <a:off x="3733800" y="3657600"/>
            <a:ext cx="685800" cy="0"/>
          </a:xfrm>
          <a:prstGeom prst="line">
            <a:avLst/>
          </a:prstGeom>
          <a:noFill/>
          <a:ln w="63500">
            <a:solidFill>
              <a:schemeClr val="accent1">
                <a:lumMod val="50000"/>
              </a:schemeClr>
            </a:solidFill>
            <a:round/>
            <a:headEnd/>
            <a:tailEnd type="stealth"/>
          </a:ln>
          <a:effectLst/>
        </p:spPr>
        <p:txBody>
          <a:bodyPr>
            <a:prstTxWarp prst="textNoShape">
              <a:avLst/>
            </a:prstTxWarp>
          </a:bodyPr>
          <a:lstStyle/>
          <a:p>
            <a:pPr fontAlgn="auto">
              <a:spcBef>
                <a:spcPts val="0"/>
              </a:spcBef>
              <a:spcAft>
                <a:spcPts val="0"/>
              </a:spcAft>
              <a:defRPr/>
            </a:pPr>
            <a:endParaRPr lang="en-US">
              <a:latin typeface="+mn-lt"/>
              <a:ea typeface="+mn-ea"/>
              <a:cs typeface="+mn-cs"/>
            </a:endParaRPr>
          </a:p>
        </p:txBody>
      </p:sp>
      <p:sp>
        <p:nvSpPr>
          <p:cNvPr id="54287" name="Text Box 47"/>
          <p:cNvSpPr txBox="1">
            <a:spLocks noChangeArrowheads="1"/>
          </p:cNvSpPr>
          <p:nvPr/>
        </p:nvSpPr>
        <p:spPr bwMode="auto">
          <a:xfrm>
            <a:off x="4572000" y="3429000"/>
            <a:ext cx="3695700" cy="646113"/>
          </a:xfrm>
          <a:prstGeom prst="rect">
            <a:avLst/>
          </a:prstGeom>
          <a:noFill/>
          <a:ln w="9525">
            <a:noFill/>
            <a:miter lim="800000"/>
            <a:headEnd/>
            <a:tailEnd/>
          </a:ln>
        </p:spPr>
        <p:txBody>
          <a:bodyPr>
            <a:prstTxWarp prst="textNoShape">
              <a:avLst/>
            </a:prstTxWarp>
            <a:spAutoFit/>
          </a:bodyPr>
          <a:lstStyle/>
          <a:p>
            <a:pPr>
              <a:spcBef>
                <a:spcPct val="50000"/>
              </a:spcBef>
            </a:pPr>
            <a:r>
              <a:rPr lang="en-US">
                <a:solidFill>
                  <a:srgbClr val="254061"/>
                </a:solidFill>
                <a:latin typeface="Calibri" charset="0"/>
              </a:rPr>
              <a:t>Air Curtain to seal off hood from ambient air </a:t>
            </a:r>
          </a:p>
        </p:txBody>
      </p:sp>
      <p:sp>
        <p:nvSpPr>
          <p:cNvPr id="54288" name="Line 60"/>
          <p:cNvSpPr>
            <a:spLocks noChangeShapeType="1"/>
          </p:cNvSpPr>
          <p:nvPr/>
        </p:nvSpPr>
        <p:spPr bwMode="auto">
          <a:xfrm flipH="1">
            <a:off x="3581400" y="4495800"/>
            <a:ext cx="1219200" cy="0"/>
          </a:xfrm>
          <a:prstGeom prst="line">
            <a:avLst/>
          </a:prstGeom>
          <a:noFill/>
          <a:ln w="63500">
            <a:solidFill>
              <a:srgbClr val="FF0000"/>
            </a:solidFill>
            <a:round/>
            <a:headEnd/>
            <a:tailEnd type="stealth" w="lg" len="lg"/>
          </a:ln>
        </p:spPr>
        <p:txBody>
          <a:bodyPr>
            <a:prstTxWarp prst="textNoShape">
              <a:avLst/>
            </a:prstTxWarp>
          </a:bodyPr>
          <a:lstStyle/>
          <a:p>
            <a:endParaRPr lang="en-US"/>
          </a:p>
        </p:txBody>
      </p:sp>
      <p:sp>
        <p:nvSpPr>
          <p:cNvPr id="54289" name="Text Box 61"/>
          <p:cNvSpPr txBox="1">
            <a:spLocks noChangeArrowheads="1"/>
          </p:cNvSpPr>
          <p:nvPr/>
        </p:nvSpPr>
        <p:spPr bwMode="auto">
          <a:xfrm>
            <a:off x="4876800" y="4343400"/>
            <a:ext cx="3771900" cy="369888"/>
          </a:xfrm>
          <a:prstGeom prst="rect">
            <a:avLst/>
          </a:prstGeom>
          <a:noFill/>
          <a:ln w="9525">
            <a:noFill/>
            <a:miter lim="800000"/>
            <a:headEnd/>
            <a:tailEnd/>
          </a:ln>
        </p:spPr>
        <p:txBody>
          <a:bodyPr>
            <a:prstTxWarp prst="textNoShape">
              <a:avLst/>
            </a:prstTxWarp>
            <a:spAutoFit/>
          </a:bodyPr>
          <a:lstStyle/>
          <a:p>
            <a:pPr>
              <a:spcBef>
                <a:spcPct val="50000"/>
              </a:spcBef>
            </a:pPr>
            <a:r>
              <a:rPr lang="en-US">
                <a:solidFill>
                  <a:srgbClr val="FF0000"/>
                </a:solidFill>
                <a:latin typeface="Calibri" charset="0"/>
              </a:rPr>
              <a:t>Frit ( 1 m below the surface) </a:t>
            </a:r>
          </a:p>
        </p:txBody>
      </p:sp>
      <p:sp>
        <p:nvSpPr>
          <p:cNvPr id="18" name="Oval 62"/>
          <p:cNvSpPr>
            <a:spLocks noChangeArrowheads="1"/>
          </p:cNvSpPr>
          <p:nvPr/>
        </p:nvSpPr>
        <p:spPr bwMode="auto">
          <a:xfrm>
            <a:off x="2209800" y="5029200"/>
            <a:ext cx="76200" cy="76200"/>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sp>
        <p:nvSpPr>
          <p:cNvPr id="19" name="Oval 63"/>
          <p:cNvSpPr>
            <a:spLocks noChangeArrowheads="1"/>
          </p:cNvSpPr>
          <p:nvPr/>
        </p:nvSpPr>
        <p:spPr bwMode="auto">
          <a:xfrm>
            <a:off x="2209800" y="5029200"/>
            <a:ext cx="76200" cy="76200"/>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sp>
        <p:nvSpPr>
          <p:cNvPr id="20" name="Oval 64"/>
          <p:cNvSpPr>
            <a:spLocks noChangeArrowheads="1"/>
          </p:cNvSpPr>
          <p:nvPr/>
        </p:nvSpPr>
        <p:spPr bwMode="auto">
          <a:xfrm>
            <a:off x="2209800" y="4495800"/>
            <a:ext cx="76200" cy="76200"/>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sp>
        <p:nvSpPr>
          <p:cNvPr id="21" name="Oval 65"/>
          <p:cNvSpPr>
            <a:spLocks noChangeArrowheads="1"/>
          </p:cNvSpPr>
          <p:nvPr/>
        </p:nvSpPr>
        <p:spPr bwMode="auto">
          <a:xfrm>
            <a:off x="2209800" y="4876800"/>
            <a:ext cx="76200" cy="76200"/>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sp>
        <p:nvSpPr>
          <p:cNvPr id="22" name="Oval 66"/>
          <p:cNvSpPr>
            <a:spLocks noChangeArrowheads="1"/>
          </p:cNvSpPr>
          <p:nvPr/>
        </p:nvSpPr>
        <p:spPr bwMode="auto">
          <a:xfrm>
            <a:off x="2209800" y="4876800"/>
            <a:ext cx="76200" cy="76200"/>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sp>
        <p:nvSpPr>
          <p:cNvPr id="23" name="Oval 67"/>
          <p:cNvSpPr>
            <a:spLocks noChangeArrowheads="1"/>
          </p:cNvSpPr>
          <p:nvPr/>
        </p:nvSpPr>
        <p:spPr bwMode="auto">
          <a:xfrm>
            <a:off x="2286000" y="4876800"/>
            <a:ext cx="76200" cy="76200"/>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sp>
        <p:nvSpPr>
          <p:cNvPr id="24" name="Oval 68"/>
          <p:cNvSpPr>
            <a:spLocks noChangeArrowheads="1"/>
          </p:cNvSpPr>
          <p:nvPr/>
        </p:nvSpPr>
        <p:spPr bwMode="auto">
          <a:xfrm>
            <a:off x="2286000" y="4876800"/>
            <a:ext cx="76200" cy="76200"/>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sp>
        <p:nvSpPr>
          <p:cNvPr id="25" name="Oval 69"/>
          <p:cNvSpPr>
            <a:spLocks noChangeArrowheads="1"/>
          </p:cNvSpPr>
          <p:nvPr/>
        </p:nvSpPr>
        <p:spPr bwMode="auto">
          <a:xfrm>
            <a:off x="2209800" y="4724400"/>
            <a:ext cx="76200" cy="76200"/>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sp>
        <p:nvSpPr>
          <p:cNvPr id="26" name="Oval 70"/>
          <p:cNvSpPr>
            <a:spLocks noChangeArrowheads="1"/>
          </p:cNvSpPr>
          <p:nvPr/>
        </p:nvSpPr>
        <p:spPr bwMode="auto">
          <a:xfrm>
            <a:off x="2209800" y="4648200"/>
            <a:ext cx="76200" cy="76200"/>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sp>
        <p:nvSpPr>
          <p:cNvPr id="54299" name="Line 13"/>
          <p:cNvSpPr>
            <a:spLocks noChangeShapeType="1"/>
          </p:cNvSpPr>
          <p:nvPr/>
        </p:nvSpPr>
        <p:spPr bwMode="auto">
          <a:xfrm flipV="1">
            <a:off x="3429000" y="3429000"/>
            <a:ext cx="0" cy="1295400"/>
          </a:xfrm>
          <a:prstGeom prst="line">
            <a:avLst/>
          </a:prstGeom>
          <a:noFill/>
          <a:ln w="28575">
            <a:solidFill>
              <a:schemeClr val="tx1"/>
            </a:solidFill>
            <a:round/>
            <a:headEnd/>
            <a:tailEnd/>
          </a:ln>
        </p:spPr>
        <p:txBody>
          <a:bodyPr>
            <a:prstTxWarp prst="textNoShape">
              <a:avLst/>
            </a:prstTxWarp>
          </a:bodyPr>
          <a:lstStyle/>
          <a:p>
            <a:endParaRPr lang="en-US"/>
          </a:p>
        </p:txBody>
      </p:sp>
      <p:sp>
        <p:nvSpPr>
          <p:cNvPr id="54300" name="Line 36"/>
          <p:cNvSpPr>
            <a:spLocks noChangeShapeType="1"/>
          </p:cNvSpPr>
          <p:nvPr/>
        </p:nvSpPr>
        <p:spPr bwMode="auto">
          <a:xfrm flipV="1">
            <a:off x="3505200" y="3429000"/>
            <a:ext cx="0" cy="1295400"/>
          </a:xfrm>
          <a:prstGeom prst="line">
            <a:avLst/>
          </a:prstGeom>
          <a:noFill/>
          <a:ln w="28575">
            <a:solidFill>
              <a:schemeClr val="tx1"/>
            </a:solidFill>
            <a:round/>
            <a:headEnd/>
            <a:tailEnd/>
          </a:ln>
        </p:spPr>
        <p:txBody>
          <a:bodyPr>
            <a:prstTxWarp prst="textNoShape">
              <a:avLst/>
            </a:prstTxWarp>
          </a:bodyPr>
          <a:lstStyle/>
          <a:p>
            <a:endParaRPr lang="en-US"/>
          </a:p>
        </p:txBody>
      </p:sp>
      <p:sp>
        <p:nvSpPr>
          <p:cNvPr id="29" name="Oval 64"/>
          <p:cNvSpPr>
            <a:spLocks noChangeArrowheads="1"/>
          </p:cNvSpPr>
          <p:nvPr/>
        </p:nvSpPr>
        <p:spPr bwMode="auto">
          <a:xfrm>
            <a:off x="3505200" y="4572000"/>
            <a:ext cx="76200" cy="76200"/>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sp>
        <p:nvSpPr>
          <p:cNvPr id="30" name="Oval 68"/>
          <p:cNvSpPr>
            <a:spLocks noChangeArrowheads="1"/>
          </p:cNvSpPr>
          <p:nvPr/>
        </p:nvSpPr>
        <p:spPr bwMode="auto">
          <a:xfrm>
            <a:off x="3505200" y="4953000"/>
            <a:ext cx="76200" cy="76200"/>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sp>
        <p:nvSpPr>
          <p:cNvPr id="31" name="Oval 69"/>
          <p:cNvSpPr>
            <a:spLocks noChangeArrowheads="1"/>
          </p:cNvSpPr>
          <p:nvPr/>
        </p:nvSpPr>
        <p:spPr bwMode="auto">
          <a:xfrm>
            <a:off x="3429000" y="4800600"/>
            <a:ext cx="76200" cy="76200"/>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sp>
        <p:nvSpPr>
          <p:cNvPr id="54304" name="Line 43"/>
          <p:cNvSpPr>
            <a:spLocks noChangeShapeType="1"/>
          </p:cNvSpPr>
          <p:nvPr/>
        </p:nvSpPr>
        <p:spPr bwMode="auto">
          <a:xfrm>
            <a:off x="3657600" y="3429000"/>
            <a:ext cx="0" cy="838200"/>
          </a:xfrm>
          <a:prstGeom prst="line">
            <a:avLst/>
          </a:prstGeom>
          <a:noFill/>
          <a:ln w="190500">
            <a:solidFill>
              <a:schemeClr val="tx1"/>
            </a:solidFill>
            <a:round/>
            <a:headEnd/>
            <a:tailEnd/>
          </a:ln>
        </p:spPr>
        <p:txBody>
          <a:bodyPr>
            <a:prstTxWarp prst="textNoShape">
              <a:avLst/>
            </a:prstTxWarp>
          </a:bodyPr>
          <a:lstStyle/>
          <a:p>
            <a:endParaRPr lang="en-US"/>
          </a:p>
        </p:txBody>
      </p:sp>
      <p:sp>
        <p:nvSpPr>
          <p:cNvPr id="54305" name="Line 60"/>
          <p:cNvSpPr>
            <a:spLocks noChangeShapeType="1"/>
          </p:cNvSpPr>
          <p:nvPr/>
        </p:nvSpPr>
        <p:spPr bwMode="auto">
          <a:xfrm>
            <a:off x="685800" y="4495800"/>
            <a:ext cx="1524000" cy="0"/>
          </a:xfrm>
          <a:prstGeom prst="line">
            <a:avLst/>
          </a:prstGeom>
          <a:noFill/>
          <a:ln w="63500">
            <a:solidFill>
              <a:srgbClr val="FF0000"/>
            </a:solidFill>
            <a:round/>
            <a:headEnd/>
            <a:tailEnd type="stealth" w="lg" len="lg"/>
          </a:ln>
        </p:spPr>
        <p:txBody>
          <a:bodyPr>
            <a:prstTxWarp prst="textNoShape">
              <a:avLst/>
            </a:prstTxWarp>
          </a:bodyPr>
          <a:lstStyle/>
          <a:p>
            <a:endParaRPr lang="en-US"/>
          </a:p>
        </p:txBody>
      </p:sp>
      <p:sp>
        <p:nvSpPr>
          <p:cNvPr id="54306" name="Text Box 61"/>
          <p:cNvSpPr txBox="1">
            <a:spLocks noChangeArrowheads="1"/>
          </p:cNvSpPr>
          <p:nvPr/>
        </p:nvSpPr>
        <p:spPr bwMode="auto">
          <a:xfrm>
            <a:off x="152400" y="4560798"/>
            <a:ext cx="1536700" cy="646331"/>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dirty="0" smtClean="0">
                <a:solidFill>
                  <a:srgbClr val="FF0000"/>
                </a:solidFill>
                <a:latin typeface="Calibri" charset="0"/>
              </a:rPr>
              <a:t>Frits 1 </a:t>
            </a:r>
            <a:r>
              <a:rPr lang="en-US" dirty="0" err="1" smtClean="0">
                <a:solidFill>
                  <a:srgbClr val="FF0000"/>
                </a:solidFill>
                <a:latin typeface="Calibri" charset="0"/>
              </a:rPr>
              <a:t>m</a:t>
            </a:r>
            <a:r>
              <a:rPr lang="en-US" dirty="0" smtClean="0">
                <a:solidFill>
                  <a:srgbClr val="FF0000"/>
                </a:solidFill>
                <a:latin typeface="Calibri" charset="0"/>
              </a:rPr>
              <a:t> below surface</a:t>
            </a:r>
            <a:endParaRPr lang="en-US" dirty="0">
              <a:solidFill>
                <a:srgbClr val="FF0000"/>
              </a:solidFill>
              <a:latin typeface="Calibri" charset="0"/>
            </a:endParaRPr>
          </a:p>
        </p:txBody>
      </p:sp>
      <p:sp>
        <p:nvSpPr>
          <p:cNvPr id="35" name="Line 46"/>
          <p:cNvSpPr>
            <a:spLocks noChangeShapeType="1"/>
          </p:cNvSpPr>
          <p:nvPr/>
        </p:nvSpPr>
        <p:spPr bwMode="auto">
          <a:xfrm>
            <a:off x="685800" y="3657600"/>
            <a:ext cx="1219200" cy="0"/>
          </a:xfrm>
          <a:prstGeom prst="line">
            <a:avLst/>
          </a:prstGeom>
          <a:noFill/>
          <a:ln w="63500">
            <a:solidFill>
              <a:schemeClr val="accent1">
                <a:lumMod val="50000"/>
              </a:schemeClr>
            </a:solidFill>
            <a:round/>
            <a:headEnd/>
            <a:tailEnd type="stealth"/>
          </a:ln>
          <a:effectLst/>
        </p:spPr>
        <p:txBody>
          <a:bodyPr>
            <a:prstTxWarp prst="textNoShape">
              <a:avLst/>
            </a:prstTxWarp>
          </a:bodyPr>
          <a:lstStyle/>
          <a:p>
            <a:pPr fontAlgn="auto">
              <a:spcBef>
                <a:spcPts val="0"/>
              </a:spcBef>
              <a:spcAft>
                <a:spcPts val="0"/>
              </a:spcAft>
              <a:defRPr/>
            </a:pPr>
            <a:endParaRPr lang="en-US">
              <a:latin typeface="+mn-lt"/>
              <a:ea typeface="+mn-ea"/>
              <a:cs typeface="+mn-cs"/>
            </a:endParaRPr>
          </a:p>
        </p:txBody>
      </p:sp>
      <p:sp>
        <p:nvSpPr>
          <p:cNvPr id="36" name="Text Box 47"/>
          <p:cNvSpPr txBox="1">
            <a:spLocks noChangeArrowheads="1"/>
          </p:cNvSpPr>
          <p:nvPr/>
        </p:nvSpPr>
        <p:spPr bwMode="auto">
          <a:xfrm>
            <a:off x="0" y="3429000"/>
            <a:ext cx="1371600" cy="366713"/>
          </a:xfrm>
          <a:prstGeom prst="rect">
            <a:avLst/>
          </a:prstGeom>
          <a:solidFill>
            <a:schemeClr val="bg1"/>
          </a:solidFill>
          <a:ln w="9525">
            <a:noFill/>
            <a:miter lim="800000"/>
            <a:headEnd/>
            <a:tailEnd/>
          </a:ln>
          <a:effectLst/>
        </p:spPr>
        <p:txBody>
          <a:bodyPr>
            <a:prstTxWarp prst="textNoShape">
              <a:avLst/>
            </a:prstTxWarp>
            <a:spAutoFit/>
          </a:bodyPr>
          <a:lstStyle/>
          <a:p>
            <a:pPr fontAlgn="auto">
              <a:spcBef>
                <a:spcPct val="50000"/>
              </a:spcBef>
              <a:spcAft>
                <a:spcPts val="0"/>
              </a:spcAft>
              <a:defRPr/>
            </a:pPr>
            <a:r>
              <a:rPr lang="en-US" dirty="0">
                <a:solidFill>
                  <a:schemeClr val="accent1">
                    <a:lumMod val="50000"/>
                  </a:schemeClr>
                </a:solidFill>
                <a:latin typeface="+mn-lt"/>
                <a:ea typeface="+mn-ea"/>
                <a:cs typeface="+mn-cs"/>
              </a:rPr>
              <a:t>Air Curtain</a:t>
            </a:r>
          </a:p>
        </p:txBody>
      </p:sp>
      <p:sp>
        <p:nvSpPr>
          <p:cNvPr id="54309" name="Line 11"/>
          <p:cNvSpPr>
            <a:spLocks noChangeShapeType="1"/>
          </p:cNvSpPr>
          <p:nvPr/>
        </p:nvSpPr>
        <p:spPr bwMode="auto">
          <a:xfrm>
            <a:off x="2971800" y="1905000"/>
            <a:ext cx="685800" cy="1524000"/>
          </a:xfrm>
          <a:prstGeom prst="line">
            <a:avLst/>
          </a:prstGeom>
          <a:noFill/>
          <a:ln w="9525">
            <a:solidFill>
              <a:schemeClr val="tx1"/>
            </a:solidFill>
            <a:round/>
            <a:headEnd/>
            <a:tailEnd/>
          </a:ln>
        </p:spPr>
        <p:txBody>
          <a:bodyPr>
            <a:prstTxWarp prst="textNoShape">
              <a:avLst/>
            </a:prstTxWarp>
          </a:bodyPr>
          <a:lstStyle/>
          <a:p>
            <a:endParaRPr lang="en-US"/>
          </a:p>
        </p:txBody>
      </p:sp>
      <p:sp>
        <p:nvSpPr>
          <p:cNvPr id="54310" name="Line 11"/>
          <p:cNvSpPr>
            <a:spLocks noChangeShapeType="1"/>
          </p:cNvSpPr>
          <p:nvPr/>
        </p:nvSpPr>
        <p:spPr bwMode="auto">
          <a:xfrm flipH="1">
            <a:off x="2286000" y="1905000"/>
            <a:ext cx="457200" cy="1524000"/>
          </a:xfrm>
          <a:prstGeom prst="line">
            <a:avLst/>
          </a:prstGeom>
          <a:noFill/>
          <a:ln w="9525">
            <a:solidFill>
              <a:schemeClr val="tx1"/>
            </a:solidFill>
            <a:round/>
            <a:headEnd/>
            <a:tailEnd/>
          </a:ln>
        </p:spPr>
        <p:txBody>
          <a:bodyPr>
            <a:prstTxWarp prst="textNoShape">
              <a:avLst/>
            </a:prstTxWarp>
          </a:bodyPr>
          <a:lstStyle/>
          <a:p>
            <a:endParaRPr lang="en-US"/>
          </a:p>
        </p:txBody>
      </p:sp>
      <p:sp>
        <p:nvSpPr>
          <p:cNvPr id="54311" name="Line 11"/>
          <p:cNvSpPr>
            <a:spLocks noChangeShapeType="1"/>
          </p:cNvSpPr>
          <p:nvPr/>
        </p:nvSpPr>
        <p:spPr bwMode="auto">
          <a:xfrm>
            <a:off x="2895600" y="1905000"/>
            <a:ext cx="533400" cy="1524000"/>
          </a:xfrm>
          <a:prstGeom prst="line">
            <a:avLst/>
          </a:prstGeom>
          <a:noFill/>
          <a:ln w="9525">
            <a:solidFill>
              <a:schemeClr val="tx1"/>
            </a:solidFill>
            <a:round/>
            <a:headEnd/>
            <a:tailEnd/>
          </a:ln>
        </p:spPr>
        <p:txBody>
          <a:bodyPr>
            <a:prstTxWarp prst="textNoShape">
              <a:avLst/>
            </a:prstTxWarp>
          </a:bodyPr>
          <a:lstStyle/>
          <a:p>
            <a:endParaRPr lang="en-US"/>
          </a:p>
        </p:txBody>
      </p:sp>
      <p:cxnSp>
        <p:nvCxnSpPr>
          <p:cNvPr id="40" name="Straight Arrow Connector 39"/>
          <p:cNvCxnSpPr/>
          <p:nvPr/>
        </p:nvCxnSpPr>
        <p:spPr>
          <a:xfrm>
            <a:off x="1689100" y="2209800"/>
            <a:ext cx="787400"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1" name="Oval 64"/>
          <p:cNvSpPr>
            <a:spLocks noChangeArrowheads="1"/>
          </p:cNvSpPr>
          <p:nvPr/>
        </p:nvSpPr>
        <p:spPr bwMode="auto">
          <a:xfrm>
            <a:off x="2209800" y="3429000"/>
            <a:ext cx="76200" cy="76200"/>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sp>
        <p:nvSpPr>
          <p:cNvPr id="42" name="Oval 41"/>
          <p:cNvSpPr>
            <a:spLocks noChangeArrowheads="1"/>
          </p:cNvSpPr>
          <p:nvPr/>
        </p:nvSpPr>
        <p:spPr bwMode="auto">
          <a:xfrm>
            <a:off x="2971800" y="4191000"/>
            <a:ext cx="76200" cy="762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sp>
        <p:nvSpPr>
          <p:cNvPr id="43" name="Oval 64"/>
          <p:cNvSpPr>
            <a:spLocks noChangeArrowheads="1"/>
          </p:cNvSpPr>
          <p:nvPr/>
        </p:nvSpPr>
        <p:spPr bwMode="auto">
          <a:xfrm>
            <a:off x="3429000" y="3429000"/>
            <a:ext cx="76200" cy="76200"/>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sp>
        <p:nvSpPr>
          <p:cNvPr id="44" name="Oval 43"/>
          <p:cNvSpPr>
            <a:spLocks noChangeArrowheads="1"/>
          </p:cNvSpPr>
          <p:nvPr/>
        </p:nvSpPr>
        <p:spPr bwMode="auto">
          <a:xfrm>
            <a:off x="3124200" y="4114800"/>
            <a:ext cx="76200" cy="762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sp>
        <p:nvSpPr>
          <p:cNvPr id="45" name="Oval 44"/>
          <p:cNvSpPr>
            <a:spLocks noChangeArrowheads="1"/>
          </p:cNvSpPr>
          <p:nvPr/>
        </p:nvSpPr>
        <p:spPr bwMode="auto">
          <a:xfrm>
            <a:off x="2438400" y="3581400"/>
            <a:ext cx="46038" cy="46038"/>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sp>
        <p:nvSpPr>
          <p:cNvPr id="46" name="Oval 45"/>
          <p:cNvSpPr>
            <a:spLocks noChangeArrowheads="1"/>
          </p:cNvSpPr>
          <p:nvPr/>
        </p:nvSpPr>
        <p:spPr bwMode="auto">
          <a:xfrm>
            <a:off x="3124200" y="4343400"/>
            <a:ext cx="76200" cy="762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sp>
        <p:nvSpPr>
          <p:cNvPr id="47" name="Oval 46"/>
          <p:cNvSpPr>
            <a:spLocks noChangeArrowheads="1"/>
          </p:cNvSpPr>
          <p:nvPr/>
        </p:nvSpPr>
        <p:spPr bwMode="auto">
          <a:xfrm>
            <a:off x="3276600" y="4267200"/>
            <a:ext cx="76200" cy="762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sp>
        <p:nvSpPr>
          <p:cNvPr id="48" name="Oval 47"/>
          <p:cNvSpPr>
            <a:spLocks noChangeArrowheads="1"/>
          </p:cNvSpPr>
          <p:nvPr/>
        </p:nvSpPr>
        <p:spPr bwMode="auto">
          <a:xfrm>
            <a:off x="3429000" y="4419600"/>
            <a:ext cx="76200" cy="762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sp>
        <p:nvSpPr>
          <p:cNvPr id="49" name="Oval 48"/>
          <p:cNvSpPr>
            <a:spLocks noChangeArrowheads="1"/>
          </p:cNvSpPr>
          <p:nvPr/>
        </p:nvSpPr>
        <p:spPr bwMode="auto">
          <a:xfrm>
            <a:off x="2438400" y="4114800"/>
            <a:ext cx="76200" cy="762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sp>
        <p:nvSpPr>
          <p:cNvPr id="50" name="Oval 49"/>
          <p:cNvSpPr>
            <a:spLocks noChangeArrowheads="1"/>
          </p:cNvSpPr>
          <p:nvPr/>
        </p:nvSpPr>
        <p:spPr bwMode="auto">
          <a:xfrm>
            <a:off x="3581400" y="4572000"/>
            <a:ext cx="76200" cy="762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pic>
        <p:nvPicPr>
          <p:cNvPr id="51" name="Picture 4" descr="IMG_1675.JP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4979549" y="4115463"/>
            <a:ext cx="3924765" cy="2620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0" presetClass="path" presetSubtype="0" repeatCount="indefinite" accel="50000" decel="50000" fill="hold" grpId="1" nodeType="withEffect">
                                  <p:stCondLst>
                                    <p:cond delay="600"/>
                                  </p:stCondLst>
                                  <p:childTnLst>
                                    <p:animMotion origin="layout" path="M 0.00209 0.01296 C 0.00191 0.01342 0.00191 0.01389 0.00209 0.01435 C 0.00226 0.01458 0.00174 0.01504 0.00365 0.01528 C 0.00556 0.01551 0.01025 0.01528 0.01354 0.01528 C 0.01684 0.01528 0.02014 0.01504 0.02344 0.01504 C 0.02674 0.01504 0.02969 0.01528 0.03334 0.01504 C 0.03698 0.01504 0.04341 0.01481 0.04549 0.01435 C 0.04775 0.01412 0.04636 0.01342 0.04636 0.01296 C 0.04636 0.0125 0.04584 0.01204 0.04549 0.01157 C 0.04532 0.01111 0.0441 0.01065 0.04479 0.00972 C 0.04549 0.00879 0.04948 0.00694 0.05018 0.00579 C 0.05087 0.00463 0.04931 0.00347 0.04948 0.00254 C 0.04948 0.00162 0.0507 0.00092 0.05087 0.00046 C 0.05122 1.48148E-6 0.05087 0.00208 0.05087 -0.00046 C 0.05087 -0.00278 0.05104 -0.01065 0.05087 -0.01412 C 0.05087 -0.01759 0.04636 -0.02014 0.05018 -0.02153 C 0.05382 -0.02269 0.06337 -0.02246 0.07309 -0.02199 " pathEditMode="relative" rAng="0" ptsTypes="aaaaaaaaaaaaaaaaA">
                                      <p:cBhvr>
                                        <p:cTn id="8" dur="5000" fill="hold"/>
                                        <p:tgtEl>
                                          <p:spTgt spid="18"/>
                                        </p:tgtEl>
                                        <p:attrNameLst>
                                          <p:attrName>ppt_x</p:attrName>
                                          <p:attrName>ppt_y</p:attrName>
                                        </p:attrNameLst>
                                      </p:cBhvr>
                                      <p:rCtr x="3500" y="-1700"/>
                                    </p:animMotion>
                                  </p:childTnLst>
                                </p:cTn>
                              </p:par>
                              <p:par>
                                <p:cTn id="9" presetID="1" presetClass="entr" presetSubtype="0" fill="hold" grpId="0" nodeType="withEffect">
                                  <p:stCondLst>
                                    <p:cond delay="1100"/>
                                  </p:stCondLst>
                                  <p:childTnLst>
                                    <p:set>
                                      <p:cBhvr>
                                        <p:cTn id="10" dur="1" fill="hold">
                                          <p:stCondLst>
                                            <p:cond delay="0"/>
                                          </p:stCondLst>
                                        </p:cTn>
                                        <p:tgtEl>
                                          <p:spTgt spid="19"/>
                                        </p:tgtEl>
                                        <p:attrNameLst>
                                          <p:attrName>style.visibility</p:attrName>
                                        </p:attrNameLst>
                                      </p:cBhvr>
                                      <p:to>
                                        <p:strVal val="visible"/>
                                      </p:to>
                                    </p:set>
                                  </p:childTnLst>
                                </p:cTn>
                              </p:par>
                              <p:par>
                                <p:cTn id="11" presetID="0" presetClass="path" presetSubtype="0" repeatCount="indefinite" accel="50000" decel="50000" fill="hold" grpId="1" nodeType="withEffect">
                                  <p:stCondLst>
                                    <p:cond delay="1100"/>
                                  </p:stCondLst>
                                  <p:childTnLst>
                                    <p:animMotion origin="layout" path="M 0.00208 0.01296 C 0.00208 0.01366 0.00191 0.01435 0.00208 0.01505 C 0.00226 0.01574 0.00191 0.0162 0.00312 0.01643 C 0.00434 0.0169 0.00746 0.01667 0.00955 0.01643 C 0.0118 0.01643 0.01389 0.0162 0.01597 0.0162 C 0.01823 0.0162 0.02014 0.01643 0.0224 0.01643 C 0.02483 0.0162 0.02899 0.01574 0.03038 0.01528 C 0.03177 0.01458 0.0309 0.01343 0.0309 0.01273 C 0.0309 0.01204 0.03055 0.01157 0.03038 0.01065 C 0.03021 0.00995 0.02934 0.00949 0.02986 0.00787 C 0.03038 0.00648 0.03281 0.00347 0.03333 0.00162 C 0.03385 -0.00046 0.03281 -0.00208 0.03281 -0.00347 C 0.03299 -0.00486 0.03368 -0.00602 0.03385 -0.00671 C 0.03403 -0.00741 0.03385 -0.0044 0.03385 -0.0081 C 0.03385 -0.01204 0.03385 -0.02431 0.03385 -0.02986 C 0.03385 -0.03542 0.0309 -0.03958 0.03333 -0.04167 C 0.03576 -0.04352 0.04201 -0.04306 0.04826 -0.04236 " pathEditMode="relative" rAng="0" ptsTypes="aaaaaaaaaaaaaaaaA">
                                      <p:cBhvr>
                                        <p:cTn id="12" dur="5000" fill="hold"/>
                                        <p:tgtEl>
                                          <p:spTgt spid="19"/>
                                        </p:tgtEl>
                                        <p:attrNameLst>
                                          <p:attrName>ppt_x</p:attrName>
                                          <p:attrName>ppt_y</p:attrName>
                                        </p:attrNameLst>
                                      </p:cBhvr>
                                      <p:rCtr x="2300" y="-2600"/>
                                    </p:animMotion>
                                  </p:childTnLst>
                                </p:cTn>
                              </p:par>
                              <p:par>
                                <p:cTn id="13" presetID="1" presetClass="entr" presetSubtype="0" fill="hold" grpId="0" nodeType="withEffect">
                                  <p:stCondLst>
                                    <p:cond delay="1700"/>
                                  </p:stCondLst>
                                  <p:childTnLst>
                                    <p:set>
                                      <p:cBhvr>
                                        <p:cTn id="14" dur="1" fill="hold">
                                          <p:stCondLst>
                                            <p:cond delay="0"/>
                                          </p:stCondLst>
                                        </p:cTn>
                                        <p:tgtEl>
                                          <p:spTgt spid="20"/>
                                        </p:tgtEl>
                                        <p:attrNameLst>
                                          <p:attrName>style.visibility</p:attrName>
                                        </p:attrNameLst>
                                      </p:cBhvr>
                                      <p:to>
                                        <p:strVal val="visible"/>
                                      </p:to>
                                    </p:set>
                                  </p:childTnLst>
                                </p:cTn>
                              </p:par>
                              <p:par>
                                <p:cTn id="15" presetID="0" presetClass="path" presetSubtype="0" repeatCount="indefinite" accel="50000" decel="50000" fill="hold" grpId="1" nodeType="withEffect">
                                  <p:stCondLst>
                                    <p:cond delay="1800"/>
                                  </p:stCondLst>
                                  <p:childTnLst>
                                    <p:animMotion origin="layout" path="M 0.00139 0.05347 C 0.00139 0.05185 0.00139 0.05046 0.00139 0.04908 C 0.00157 0.04792 0.00139 0.04653 0.00209 0.04607 C 0.00278 0.0456 0.00469 0.04583 0.00591 0.04607 C 0.0073 0.04607 0.00851 0.04676 0.00973 0.04676 C 0.01111 0.04676 0.01216 0.04607 0.01355 0.0463 C 0.01493 0.04676 0.01736 0.04745 0.01823 0.04861 C 0.0191 0.05 0.01858 0.05232 0.01858 0.05394 C 0.01858 0.05556 0.01841 0.05648 0.01823 0.0581 C 0.01823 0.05995 0.01771 0.06088 0.01806 0.06412 C 0.01823 0.06736 0.0198 0.07338 0.02014 0.07755 C 0.02032 0.08148 0.0198 0.08519 0.0198 0.08796 C 0.0198 0.09097 0.02032 0.09306 0.02032 0.09468 C 0.02049 0.0963 0.02032 0.08982 0.02032 0.09792 C 0.02032 0.10602 0.02049 0.13171 0.02032 0.14352 C 0.02032 0.15509 0.01858 0.16343 0.02014 0.16783 C 0.02153 0.17222 0.02518 0.17083 0.029 0.16945 " pathEditMode="relative" rAng="0" ptsTypes="aaaaaaaaaaaaaaaaA">
                                      <p:cBhvr>
                                        <p:cTn id="16" dur="4300" fill="hold"/>
                                        <p:tgtEl>
                                          <p:spTgt spid="20"/>
                                        </p:tgtEl>
                                        <p:attrNameLst>
                                          <p:attrName>ppt_x</p:attrName>
                                          <p:attrName>ppt_y</p:attrName>
                                        </p:attrNameLst>
                                      </p:cBhvr>
                                      <p:rCtr x="1400" y="5500"/>
                                    </p:animMotion>
                                  </p:childTnLst>
                                </p:cTn>
                              </p:par>
                              <p:par>
                                <p:cTn id="17" presetID="1" presetClass="entr" presetSubtype="0" fill="hold" grpId="0" nodeType="withEffect">
                                  <p:stCondLst>
                                    <p:cond delay="500"/>
                                  </p:stCondLst>
                                  <p:childTnLst>
                                    <p:set>
                                      <p:cBhvr>
                                        <p:cTn id="18" dur="1" fill="hold">
                                          <p:stCondLst>
                                            <p:cond delay="0"/>
                                          </p:stCondLst>
                                        </p:cTn>
                                        <p:tgtEl>
                                          <p:spTgt spid="21"/>
                                        </p:tgtEl>
                                        <p:attrNameLst>
                                          <p:attrName>style.visibility</p:attrName>
                                        </p:attrNameLst>
                                      </p:cBhvr>
                                      <p:to>
                                        <p:strVal val="visible"/>
                                      </p:to>
                                    </p:set>
                                  </p:childTnLst>
                                </p:cTn>
                              </p:par>
                              <p:par>
                                <p:cTn id="19" presetID="0" presetClass="path" presetSubtype="0" repeatCount="indefinite" accel="50000" decel="50000" fill="hold" grpId="1" nodeType="withEffect">
                                  <p:stCondLst>
                                    <p:cond delay="500"/>
                                  </p:stCondLst>
                                  <p:childTnLst>
                                    <p:animMotion origin="layout" path="M 1.38889E-6 2.22222E-6 C 1.38889E-6 -0.0007 1.38889E-6 -0.00116 1.38889E-6 -0.00162 C 1.38889E-6 -0.00232 0.00017 -0.00278 -0.00017 -0.00301 C -0.00035 -0.00301 -0.00087 -0.00301 -0.00139 -0.00301 C -0.00174 -0.00278 -0.00208 -0.00255 -0.00243 -0.00255 C -0.00278 -0.00255 -0.00313 -0.00301 -0.00365 -0.00278 C -0.00399 -0.00255 -0.00486 -0.00232 -0.00504 -0.00185 C -0.00538 -0.00139 -0.00521 -0.00047 -0.00521 2.22222E-6 C -0.00521 0.00069 -0.00504 0.00116 -0.00504 0.00185 C -0.00504 0.00231 -0.00486 0.00278 -0.00504 0.00393 C -0.00504 0.00532 -0.00556 0.00764 -0.00556 0.00926 C -0.00573 0.01065 -0.00556 0.01227 -0.00556 0.01319 C -0.00556 0.01435 -0.00573 0.01528 -0.00573 0.01597 C -0.00573 0.01643 -0.00573 0.01389 -0.00573 0.01713 C -0.00573 0.02014 -0.00573 0.03009 -0.00573 0.03472 C -0.00573 0.03912 -0.00521 0.04236 -0.00556 0.04398 C -0.00608 0.04583 -0.00712 0.04514 -0.00816 0.04467 " pathEditMode="relative" rAng="0" ptsTypes="aaaaaaaaaaaaaaaaA">
                                      <p:cBhvr>
                                        <p:cTn id="20" dur="5600" fill="hold"/>
                                        <p:tgtEl>
                                          <p:spTgt spid="21"/>
                                        </p:tgtEl>
                                        <p:attrNameLst>
                                          <p:attrName>ppt_x</p:attrName>
                                          <p:attrName>ppt_y</p:attrName>
                                        </p:attrNameLst>
                                      </p:cBhvr>
                                      <p:rCtr x="-400" y="2100"/>
                                    </p:animMotion>
                                  </p:childTnLst>
                                </p:cTn>
                              </p:par>
                              <p:par>
                                <p:cTn id="21" presetID="1" presetClass="entr" presetSubtype="0" fill="hold" grpId="0" nodeType="withEffect">
                                  <p:stCondLst>
                                    <p:cond delay="2500"/>
                                  </p:stCondLst>
                                  <p:childTnLst>
                                    <p:set>
                                      <p:cBhvr>
                                        <p:cTn id="22" dur="1" fill="hold">
                                          <p:stCondLst>
                                            <p:cond delay="0"/>
                                          </p:stCondLst>
                                        </p:cTn>
                                        <p:tgtEl>
                                          <p:spTgt spid="22"/>
                                        </p:tgtEl>
                                        <p:attrNameLst>
                                          <p:attrName>style.visibility</p:attrName>
                                        </p:attrNameLst>
                                      </p:cBhvr>
                                      <p:to>
                                        <p:strVal val="visible"/>
                                      </p:to>
                                    </p:set>
                                  </p:childTnLst>
                                </p:cTn>
                              </p:par>
                              <p:par>
                                <p:cTn id="23" presetID="0" presetClass="path" presetSubtype="0" repeatCount="indefinite" accel="50000" decel="50000" fill="hold" grpId="1" nodeType="withEffect">
                                  <p:stCondLst>
                                    <p:cond delay="2600"/>
                                  </p:stCondLst>
                                  <p:childTnLst>
                                    <p:animMotion origin="layout" path="M 0.00452 0.05926 C 0.00434 0.05926 0.00417 0.05902 0.00452 0.05879 C 0.00469 0.05879 0.00417 0.05856 0.00608 0.05856 C 0.00816 0.05856 0.01302 0.05856 0.01667 0.05856 C 0.01997 0.05856 0.02344 0.05856 0.02691 0.05856 C 0.03039 0.05856 0.03351 0.05856 0.03733 0.05856 C 0.04115 0.05856 0.04775 0.05856 0.05018 0.05879 C 0.05243 0.05902 0.05087 0.05926 0.05087 0.05926 C 0.05087 0.05949 0.05035 0.05972 0.05018 0.05972 C 0.04983 0.05995 0.04844 0.06018 0.04914 0.06041 C 0.05018 0.06088 0.05417 0.06157 0.05486 0.0618 C 0.05573 0.06227 0.054 0.06273 0.05417 0.06296 C 0.05434 0.06342 0.05556 0.06365 0.05573 0.06365 C 0.05591 0.06389 0.05573 0.06319 0.05573 0.06412 C 0.05573 0.06504 0.05573 0.06782 0.05573 0.06898 C 0.05573 0.07037 0.05105 0.07129 0.05486 0.07176 C 0.05886 0.07222 0.06875 0.07199 0.079 0.07176 " pathEditMode="relative" rAng="0" ptsTypes="aaaaaaaaaaaaaaaaA">
                                      <p:cBhvr>
                                        <p:cTn id="24" dur="4600" fill="hold"/>
                                        <p:tgtEl>
                                          <p:spTgt spid="22"/>
                                        </p:tgtEl>
                                        <p:attrNameLst>
                                          <p:attrName>ppt_x</p:attrName>
                                          <p:attrName>ppt_y</p:attrName>
                                        </p:attrNameLst>
                                      </p:cBhvr>
                                      <p:rCtr x="3700" y="600"/>
                                    </p:animMotion>
                                  </p:childTnLst>
                                </p:cTn>
                              </p:par>
                              <p:par>
                                <p:cTn id="25" presetID="1" presetClass="entr" presetSubtype="0" fill="hold" grpId="0" nodeType="withEffect">
                                  <p:stCondLst>
                                    <p:cond delay="3000"/>
                                  </p:stCondLst>
                                  <p:childTnLst>
                                    <p:set>
                                      <p:cBhvr>
                                        <p:cTn id="26" dur="1" fill="hold">
                                          <p:stCondLst>
                                            <p:cond delay="0"/>
                                          </p:stCondLst>
                                        </p:cTn>
                                        <p:tgtEl>
                                          <p:spTgt spid="23"/>
                                        </p:tgtEl>
                                        <p:attrNameLst>
                                          <p:attrName>style.visibility</p:attrName>
                                        </p:attrNameLst>
                                      </p:cBhvr>
                                      <p:to>
                                        <p:strVal val="visible"/>
                                      </p:to>
                                    </p:set>
                                  </p:childTnLst>
                                </p:cTn>
                              </p:par>
                              <p:par>
                                <p:cTn id="27" presetID="0" presetClass="path" presetSubtype="0" repeatCount="indefinite" accel="50000" decel="50000" fill="hold" grpId="1" nodeType="withEffect">
                                  <p:stCondLst>
                                    <p:cond delay="3000"/>
                                  </p:stCondLst>
                                  <p:childTnLst>
                                    <p:animMotion origin="layout" path="M -2.77778E-6 -2.22222E-6 C -0.00017 0.00047 -0.00017 0.00093 -2.77778E-6 0.00139 C 0.00018 0.00162 -0.00034 0.00209 0.00157 0.00232 C 0.00348 0.00255 0.00799 0.00232 0.01111 0.00232 C 0.01441 0.00232 0.01754 0.00209 0.02084 0.00209 C 0.02396 0.00209 0.02691 0.00232 0.03038 0.00209 C 0.03386 0.00209 0.04011 0.00185 0.04219 0.00139 C 0.04427 0.00093 0.04288 0.00023 0.04288 -0.00023 C 0.04288 -0.00069 0.04236 -0.00116 0.04219 -0.00162 C 0.04202 -0.00208 0.04063 -0.00231 0.0415 -0.00347 C 0.04219 -0.0044 0.04601 -0.00648 0.0467 -0.00764 C 0.0474 -0.00903 0.04584 -0.01018 0.04601 -0.01111 C 0.04601 -0.01203 0.04723 -0.01273 0.0474 -0.01319 C 0.04757 -0.01366 0.0474 -0.01157 0.0474 -0.01412 C 0.0474 -0.01666 0.04757 -0.02477 0.0474 -0.02847 C 0.0474 -0.03217 0.04306 -0.03495 0.0467 -0.03634 C 0.05035 -0.0375 0.05955 -0.03727 0.06893 -0.0368 " pathEditMode="relative" rAng="0" ptsTypes="aaaaaaaaaaaaaaaaA">
                                      <p:cBhvr>
                                        <p:cTn id="28" dur="2500" fill="hold"/>
                                        <p:tgtEl>
                                          <p:spTgt spid="23"/>
                                        </p:tgtEl>
                                        <p:attrNameLst>
                                          <p:attrName>ppt_x</p:attrName>
                                          <p:attrName>ppt_y</p:attrName>
                                        </p:attrNameLst>
                                      </p:cBhvr>
                                      <p:rCtr x="3400" y="-1800"/>
                                    </p:animMotion>
                                  </p:childTnLst>
                                </p:cTn>
                              </p:par>
                              <p:par>
                                <p:cTn id="29" presetID="1" presetClass="entr" presetSubtype="0" fill="hold" grpId="0" nodeType="withEffect">
                                  <p:stCondLst>
                                    <p:cond delay="3900"/>
                                  </p:stCondLst>
                                  <p:childTnLst>
                                    <p:set>
                                      <p:cBhvr>
                                        <p:cTn id="30" dur="1" fill="hold">
                                          <p:stCondLst>
                                            <p:cond delay="0"/>
                                          </p:stCondLst>
                                        </p:cTn>
                                        <p:tgtEl>
                                          <p:spTgt spid="24"/>
                                        </p:tgtEl>
                                        <p:attrNameLst>
                                          <p:attrName>style.visibility</p:attrName>
                                        </p:attrNameLst>
                                      </p:cBhvr>
                                      <p:to>
                                        <p:strVal val="visible"/>
                                      </p:to>
                                    </p:set>
                                  </p:childTnLst>
                                </p:cTn>
                              </p:par>
                              <p:par>
                                <p:cTn id="31" presetID="0" presetClass="path" presetSubtype="0" repeatCount="indefinite" accel="50000" decel="50000" fill="hold" grpId="1" nodeType="withEffect">
                                  <p:stCondLst>
                                    <p:cond delay="4000"/>
                                  </p:stCondLst>
                                  <p:childTnLst>
                                    <p:animMotion origin="layout" path="M -0.004 0.06365 C -0.004 0.0625 -0.00417 0.06157 -0.004 0.06088 C -0.00365 0.05995 -0.00417 0.05902 -0.00243 0.05879 C -0.0007 0.05856 0.00364 0.05879 0.00694 0.05879 C 0.00989 0.05879 0.01284 0.05926 0.01614 0.05926 C 0.01909 0.05926 0.02187 0.05879 0.02534 0.05902 C 0.02864 0.05926 0.03455 0.05972 0.03663 0.06041 C 0.03871 0.06134 0.03732 0.06273 0.03732 0.06389 C 0.03732 0.06481 0.0368 0.06551 0.03663 0.06643 C 0.03646 0.06759 0.03524 0.06828 0.03576 0.07037 C 0.03663 0.07222 0.04027 0.07615 0.04097 0.0787 C 0.04149 0.08125 0.0401 0.08356 0.04027 0.08541 C 0.04027 0.08727 0.04149 0.08865 0.04149 0.08958 C 0.04184 0.09074 0.04149 0.08657 0.04149 0.09166 C 0.04149 0.09676 0.04166 0.11319 0.04149 0.1206 C 0.04149 0.12801 0.0375 0.13333 0.04097 0.13611 C 0.04444 0.13889 0.0533 0.13796 0.06232 0.13703 " pathEditMode="relative" rAng="0" ptsTypes="aaaaaaaaaaaaaaaaA">
                                      <p:cBhvr>
                                        <p:cTn id="32" dur="2100" fill="hold"/>
                                        <p:tgtEl>
                                          <p:spTgt spid="24"/>
                                        </p:tgtEl>
                                        <p:attrNameLst>
                                          <p:attrName>ppt_x</p:attrName>
                                          <p:attrName>ppt_y</p:attrName>
                                        </p:attrNameLst>
                                      </p:cBhvr>
                                      <p:rCtr x="3300" y="3500"/>
                                    </p:animMotion>
                                  </p:childTnLst>
                                </p:cTn>
                              </p:par>
                              <p:par>
                                <p:cTn id="33" presetID="1" presetClass="entr" presetSubtype="0" fill="hold" grpId="0" nodeType="withEffect">
                                  <p:stCondLst>
                                    <p:cond delay="5400"/>
                                  </p:stCondLst>
                                  <p:childTnLst>
                                    <p:set>
                                      <p:cBhvr>
                                        <p:cTn id="34" dur="1" fill="hold">
                                          <p:stCondLst>
                                            <p:cond delay="0"/>
                                          </p:stCondLst>
                                        </p:cTn>
                                        <p:tgtEl>
                                          <p:spTgt spid="25"/>
                                        </p:tgtEl>
                                        <p:attrNameLst>
                                          <p:attrName>style.visibility</p:attrName>
                                        </p:attrNameLst>
                                      </p:cBhvr>
                                      <p:to>
                                        <p:strVal val="visible"/>
                                      </p:to>
                                    </p:set>
                                  </p:childTnLst>
                                </p:cTn>
                              </p:par>
                              <p:par>
                                <p:cTn id="35" presetID="0" presetClass="path" presetSubtype="0" repeatCount="indefinite" accel="50000" decel="50000" fill="hold" grpId="1" nodeType="withEffect">
                                  <p:stCondLst>
                                    <p:cond delay="5400"/>
                                  </p:stCondLst>
                                  <p:childTnLst>
                                    <p:animMotion origin="layout" path="M 5E-6 -2.22222E-6 C 0.00018 -0.00023 0.00018 -0.00046 5E-6 -0.00069 C 5E-6 -0.00069 0.00035 -0.00092 -0.00052 -0.00092 C -0.00138 -0.00092 -0.00347 -0.00092 -0.00486 -0.00092 C -0.00625 -0.00092 -0.00781 -0.00092 -0.00921 -0.00092 C -0.0106 -0.00092 -0.01181 -0.00092 -0.01337 -0.00092 C -0.01494 -0.00092 -0.01771 -0.00069 -0.01858 -0.00069 C -0.01962 -0.00046 -0.01893 -0.00023 -0.01893 -2.22222E-6 C -0.01893 0.00023 -0.01875 0.00023 -0.01858 0.00047 C -0.01858 0.0007 -0.01806 0.00093 -0.01841 0.00116 C -0.01858 0.00162 -0.02032 0.00232 -0.02066 0.00278 C -0.02101 0.00347 -0.02032 0.00371 -0.02032 0.00417 C -0.02032 0.00463 -0.02084 0.00486 -0.02101 0.00509 C -0.02101 0.00509 -0.02101 0.0044 -0.02101 0.00533 C -0.02101 0.00625 -0.02101 0.00949 -0.02101 0.01088 C -0.02084 0.0125 -0.0191 0.01343 -0.02066 0.01389 C -0.02223 0.01459 -0.02639 0.01435 -0.03039 0.01412 " pathEditMode="relative" rAng="0" ptsTypes="aaaaaaaaaaaaaaaaA">
                                      <p:cBhvr>
                                        <p:cTn id="36" dur="5000" fill="hold"/>
                                        <p:tgtEl>
                                          <p:spTgt spid="25"/>
                                        </p:tgtEl>
                                        <p:attrNameLst>
                                          <p:attrName>ppt_x</p:attrName>
                                          <p:attrName>ppt_y</p:attrName>
                                        </p:attrNameLst>
                                      </p:cBhvr>
                                      <p:rCtr x="-1500" y="700"/>
                                    </p:animMotion>
                                  </p:childTnLst>
                                </p:cTn>
                              </p:par>
                              <p:par>
                                <p:cTn id="37" presetID="1" presetClass="entr" presetSubtype="0" fill="hold" grpId="0" nodeType="withEffect">
                                  <p:stCondLst>
                                    <p:cond delay="7000"/>
                                  </p:stCondLst>
                                  <p:childTnLst>
                                    <p:set>
                                      <p:cBhvr>
                                        <p:cTn id="38" dur="1" fill="hold">
                                          <p:stCondLst>
                                            <p:cond delay="0"/>
                                          </p:stCondLst>
                                        </p:cTn>
                                        <p:tgtEl>
                                          <p:spTgt spid="26"/>
                                        </p:tgtEl>
                                        <p:attrNameLst>
                                          <p:attrName>style.visibility</p:attrName>
                                        </p:attrNameLst>
                                      </p:cBhvr>
                                      <p:to>
                                        <p:strVal val="visible"/>
                                      </p:to>
                                    </p:set>
                                  </p:childTnLst>
                                </p:cTn>
                              </p:par>
                              <p:par>
                                <p:cTn id="39" presetID="0" presetClass="path" presetSubtype="0" repeatCount="indefinite" accel="50000" decel="50000" fill="hold" grpId="1" nodeType="withEffect">
                                  <p:stCondLst>
                                    <p:cond delay="6900"/>
                                  </p:stCondLst>
                                  <p:childTnLst>
                                    <p:animMotion origin="layout" path="M -0.00886 0.00347 C -0.00886 0.00255 -0.00886 0.00162 -0.00886 0.00093 C -0.00886 0.00023 -0.00886 -0.00046 -0.00868 -0.00069 C -0.00834 -0.00092 -0.00764 -0.00092 -0.00712 -0.00069 C -0.0066 -0.00069 -0.00608 -0.00023 -0.00556 -0.00023 C -0.00504 -0.00023 -0.00469 -0.00069 -0.004 -0.00046 C -0.00348 -0.00023 -0.00261 -1.11111E-6 -0.00226 0.0007 C -0.00191 0.00139 -0.00209 0.00278 -0.00209 0.0037 C -0.00209 0.00463 -0.00226 0.00509 -0.00226 0.00602 C -0.00226 0.00695 -0.00243 0.00764 -0.00226 0.00949 C -0.00226 0.01111 -0.00157 0.01458 -0.00157 0.0169 C -0.00139 0.01921 -0.00157 0.0213 -0.00157 0.02292 C -0.00157 0.02454 -0.00139 0.0257 -0.00139 0.02662 C -0.00139 0.02755 -0.00139 0.02384 -0.00139 0.02824 C -0.00139 0.03287 -0.00139 0.04745 -0.00139 0.05394 C -0.00139 0.06042 -0.00209 0.06528 -0.00157 0.06759 C -0.00087 0.07014 0.00052 0.06921 0.00208 0.06852 " pathEditMode="relative" rAng="0" ptsTypes="aaaaaaaaaaaaaaaaA">
                                      <p:cBhvr>
                                        <p:cTn id="40" dur="5000" fill="hold"/>
                                        <p:tgtEl>
                                          <p:spTgt spid="26"/>
                                        </p:tgtEl>
                                        <p:attrNameLst>
                                          <p:attrName>ppt_x</p:attrName>
                                          <p:attrName>ppt_y</p:attrName>
                                        </p:attrNameLst>
                                      </p:cBhvr>
                                      <p:rCtr x="500" y="3100"/>
                                    </p:animMotion>
                                  </p:childTnLst>
                                </p:cTn>
                              </p:par>
                              <p:par>
                                <p:cTn id="41" presetID="1" presetClass="entr" presetSubtype="0" fill="hold" grpId="0" nodeType="withEffect">
                                  <p:stCondLst>
                                    <p:cond delay="1700"/>
                                  </p:stCondLst>
                                  <p:childTnLst>
                                    <p:set>
                                      <p:cBhvr>
                                        <p:cTn id="42" dur="1" fill="hold">
                                          <p:stCondLst>
                                            <p:cond delay="0"/>
                                          </p:stCondLst>
                                        </p:cTn>
                                        <p:tgtEl>
                                          <p:spTgt spid="29"/>
                                        </p:tgtEl>
                                        <p:attrNameLst>
                                          <p:attrName>style.visibility</p:attrName>
                                        </p:attrNameLst>
                                      </p:cBhvr>
                                      <p:to>
                                        <p:strVal val="visible"/>
                                      </p:to>
                                    </p:set>
                                  </p:childTnLst>
                                </p:cTn>
                              </p:par>
                              <p:par>
                                <p:cTn id="43" presetID="0" presetClass="path" presetSubtype="0" repeatCount="indefinite" accel="50000" decel="50000" fill="hold" grpId="1" nodeType="withEffect">
                                  <p:stCondLst>
                                    <p:cond delay="1800"/>
                                  </p:stCondLst>
                                  <p:childTnLst>
                                    <p:animMotion origin="layout" path="M -0.00104 0.03843 C -0.00087 0.03727 -0.00087 0.03611 -0.00104 0.03519 C -0.00104 0.03426 -0.00069 0.03334 -0.00174 0.03287 C -0.00278 0.03264 -0.00521 0.03287 -0.00694 0.03287 C -0.00868 0.0331 -0.01042 0.03357 -0.01215 0.03357 C -0.01389 0.03357 -0.01528 0.03287 -0.01719 0.0331 C -0.0191 0.03357 -0.0224 0.03403 -0.02361 0.03496 C -0.02465 0.03588 -0.02396 0.03773 -0.02396 0.03889 C -0.02396 0.04005 -0.02361 0.04074 -0.02361 0.04213 C -0.02344 0.04329 -0.02274 0.04398 -0.02309 0.04653 C -0.02361 0.04884 -0.02552 0.05347 -0.02587 0.05648 C -0.02639 0.05949 -0.02552 0.06227 -0.02552 0.06459 C -0.02552 0.06667 -0.02622 0.06829 -0.02639 0.06945 C -0.02639 0.07084 -0.02639 0.06574 -0.02639 0.07176 C -0.02639 0.07801 -0.02639 0.09746 -0.02639 0.10602 C -0.02622 0.11482 -0.02396 0.1213 -0.02587 0.12454 C -0.02778 0.12778 -0.03281 0.12662 -0.03767 0.1257 " pathEditMode="relative" rAng="0" ptsTypes="aaaaaaaaaaaaaaaaA">
                                      <p:cBhvr>
                                        <p:cTn id="44" dur="4300" fill="hold"/>
                                        <p:tgtEl>
                                          <p:spTgt spid="29"/>
                                        </p:tgtEl>
                                        <p:attrNameLst>
                                          <p:attrName>ppt_x</p:attrName>
                                          <p:attrName>ppt_y</p:attrName>
                                        </p:attrNameLst>
                                      </p:cBhvr>
                                      <p:rCtr x="-1800" y="4200"/>
                                    </p:animMotion>
                                  </p:childTnLst>
                                </p:cTn>
                              </p:par>
                              <p:par>
                                <p:cTn id="45" presetID="1" presetClass="entr" presetSubtype="0" fill="hold" grpId="0" nodeType="withEffect">
                                  <p:stCondLst>
                                    <p:cond delay="3900"/>
                                  </p:stCondLst>
                                  <p:childTnLst>
                                    <p:set>
                                      <p:cBhvr>
                                        <p:cTn id="46" dur="1" fill="hold">
                                          <p:stCondLst>
                                            <p:cond delay="0"/>
                                          </p:stCondLst>
                                        </p:cTn>
                                        <p:tgtEl>
                                          <p:spTgt spid="30"/>
                                        </p:tgtEl>
                                        <p:attrNameLst>
                                          <p:attrName>style.visibility</p:attrName>
                                        </p:attrNameLst>
                                      </p:cBhvr>
                                      <p:to>
                                        <p:strVal val="visible"/>
                                      </p:to>
                                    </p:set>
                                  </p:childTnLst>
                                </p:cTn>
                              </p:par>
                              <p:par>
                                <p:cTn id="47" presetID="0" presetClass="path" presetSubtype="0" repeatCount="indefinite" accel="50000" decel="50000" fill="hold" grpId="1" nodeType="withEffect">
                                  <p:stCondLst>
                                    <p:cond delay="4000"/>
                                  </p:stCondLst>
                                  <p:childTnLst>
                                    <p:animMotion origin="layout" path="M -0.00087 0.03356 C -0.00087 0.03379 -0.00069 0.03403 -0.00087 0.03426 C -0.00104 0.03449 -0.00052 0.03472 -0.00208 0.03472 C -0.00347 0.03495 -0.00712 0.03472 -0.00955 0.03472 C -0.01198 0.03472 -0.01458 0.03472 -0.01701 0.03472 C -0.01944 0.03472 -0.02187 0.03472 -0.02448 0.03472 C -0.02726 0.03472 -0.03212 0.03449 -0.03368 0.03426 C -0.03542 0.03426 -0.0342 0.03379 -0.0342 0.03356 C -0.0342 0.03333 -0.03385 0.03333 -0.03368 0.0331 C -0.03351 0.03287 -0.03247 0.03264 -0.03299 0.03217 C -0.03368 0.03171 -0.03663 0.03078 -0.03715 0.03032 C -0.03767 0.02963 -0.03646 0.02916 -0.03663 0.0287 C -0.03663 0.02824 -0.03767 0.02801 -0.03767 0.02778 C -0.03785 0.02754 -0.03767 0.02847 -0.03767 0.02731 C -0.03767 0.02616 -0.03785 0.02245 -0.03767 0.0206 C -0.03767 0.01898 -0.03437 0.01782 -0.03715 0.01713 C -0.03993 0.01666 -0.04722 0.01666 -0.05434 0.0169 " pathEditMode="relative" rAng="0" ptsTypes="aaaaaaaaaaaaaaaaA">
                                      <p:cBhvr>
                                        <p:cTn id="48" dur="2100" fill="hold"/>
                                        <p:tgtEl>
                                          <p:spTgt spid="30"/>
                                        </p:tgtEl>
                                        <p:attrNameLst>
                                          <p:attrName>ppt_x</p:attrName>
                                          <p:attrName>ppt_y</p:attrName>
                                        </p:attrNameLst>
                                      </p:cBhvr>
                                      <p:rCtr x="-2700" y="-800"/>
                                    </p:animMotion>
                                  </p:childTnLst>
                                </p:cTn>
                              </p:par>
                              <p:par>
                                <p:cTn id="49" presetID="1" presetClass="entr" presetSubtype="0" fill="hold" grpId="0" nodeType="withEffect">
                                  <p:stCondLst>
                                    <p:cond delay="5400"/>
                                  </p:stCondLst>
                                  <p:childTnLst>
                                    <p:set>
                                      <p:cBhvr>
                                        <p:cTn id="50" dur="1" fill="hold">
                                          <p:stCondLst>
                                            <p:cond delay="0"/>
                                          </p:stCondLst>
                                        </p:cTn>
                                        <p:tgtEl>
                                          <p:spTgt spid="31"/>
                                        </p:tgtEl>
                                        <p:attrNameLst>
                                          <p:attrName>style.visibility</p:attrName>
                                        </p:attrNameLst>
                                      </p:cBhvr>
                                      <p:to>
                                        <p:strVal val="visible"/>
                                      </p:to>
                                    </p:set>
                                  </p:childTnLst>
                                </p:cTn>
                              </p:par>
                              <p:par>
                                <p:cTn id="51" presetID="0" presetClass="path" presetSubtype="0" repeatCount="indefinite" accel="50000" decel="50000" fill="hold" grpId="1" nodeType="withEffect">
                                  <p:stCondLst>
                                    <p:cond delay="5400"/>
                                  </p:stCondLst>
                                  <p:childTnLst>
                                    <p:animMotion origin="layout" path="M 1.66667E-6 -1.48148E-6 C 1.66667E-6 0.00023 0.00017 0.00046 1.66667E-6 0.00046 C -0.00018 0.0007 0.00035 0.0007 -0.00104 0.0007 C -0.00243 0.00093 -0.00556 0.0007 -0.00764 0.0007 C -0.0099 0.0007 -0.01198 0.0007 -0.01424 0.0007 C -0.01649 0.0007 -0.0184 0.0007 -0.02083 0.0007 C -0.02327 0.0007 -0.02743 0.0007 -0.02882 0.00046 C -0.03038 0.00046 -0.02934 0.00023 -0.02934 -1.48148E-6 C -0.02934 -0.00023 -0.02899 -0.00023 -0.02882 -0.00046 C -0.02882 -0.00046 -0.02795 -0.00069 -0.02847 -0.00092 C -0.02882 -0.00116 -0.03143 -0.00185 -0.03195 -0.00208 C -0.03247 -0.00254 -0.03143 -0.00278 -0.03143 -0.00324 C -0.0316 -0.00347 -0.03229 -0.0037 -0.03247 -0.0037 C -0.03264 -0.00393 -0.03247 -0.00324 -0.03247 -0.00417 C -0.03247 -0.00486 -0.03247 -0.00717 -0.03247 -0.00833 C -0.03247 -0.00949 -0.02952 -0.01018 -0.03195 -0.01065 C -0.03438 -0.01088 -0.0408 -0.01088 -0.04705 -0.01065 " pathEditMode="relative" rAng="0" ptsTypes="aaaaaaaaaaaaaaaaA">
                                      <p:cBhvr>
                                        <p:cTn id="52" dur="5000" fill="hold"/>
                                        <p:tgtEl>
                                          <p:spTgt spid="31"/>
                                        </p:tgtEl>
                                        <p:attrNameLst>
                                          <p:attrName>ppt_x</p:attrName>
                                          <p:attrName>ppt_y</p:attrName>
                                        </p:attrNameLst>
                                      </p:cBhvr>
                                      <p:rCtr x="-2300" y="-500"/>
                                    </p:animMotion>
                                  </p:childTnLst>
                                </p:cTn>
                              </p:par>
                              <p:par>
                                <p:cTn id="53" presetID="1" presetClass="entr" presetSubtype="0" fill="hold" grpId="0" nodeType="withEffect">
                                  <p:stCondLst>
                                    <p:cond delay="1700"/>
                                  </p:stCondLst>
                                  <p:childTnLst>
                                    <p:set>
                                      <p:cBhvr>
                                        <p:cTn id="54" dur="1" fill="hold">
                                          <p:stCondLst>
                                            <p:cond delay="0"/>
                                          </p:stCondLst>
                                        </p:cTn>
                                        <p:tgtEl>
                                          <p:spTgt spid="41"/>
                                        </p:tgtEl>
                                        <p:attrNameLst>
                                          <p:attrName>style.visibility</p:attrName>
                                        </p:attrNameLst>
                                      </p:cBhvr>
                                      <p:to>
                                        <p:strVal val="visible"/>
                                      </p:to>
                                    </p:set>
                                  </p:childTnLst>
                                </p:cTn>
                              </p:par>
                              <p:par>
                                <p:cTn id="55" presetID="1" presetClass="entr" presetSubtype="0" fill="hold" grpId="0" nodeType="withEffect">
                                  <p:stCondLst>
                                    <p:cond delay="1700"/>
                                  </p:stCondLst>
                                  <p:childTnLst>
                                    <p:set>
                                      <p:cBhvr>
                                        <p:cTn id="56" dur="1" fill="hold">
                                          <p:stCondLst>
                                            <p:cond delay="0"/>
                                          </p:stCondLst>
                                        </p:cTn>
                                        <p:tgtEl>
                                          <p:spTgt spid="42"/>
                                        </p:tgtEl>
                                        <p:attrNameLst>
                                          <p:attrName>style.visibility</p:attrName>
                                        </p:attrNameLst>
                                      </p:cBhvr>
                                      <p:to>
                                        <p:strVal val="visible"/>
                                      </p:to>
                                    </p:set>
                                  </p:childTnLst>
                                </p:cTn>
                              </p:par>
                              <p:par>
                                <p:cTn id="57" presetID="0" presetClass="path" presetSubtype="0" repeatCount="indefinite" accel="50000" decel="50000" fill="hold" grpId="1" nodeType="withEffect">
                                  <p:stCondLst>
                                    <p:cond delay="1800"/>
                                  </p:stCondLst>
                                  <p:childTnLst>
                                    <p:animMotion origin="layout" path="M -0.01268 -0.02246 C -0.01268 -0.01898 -0.01268 -0.01528 -0.01268 -0.01181 C -0.01268 -0.01528 -0.01268 -0.00602 -0.01337 -0.00602 C -0.01337 -0.00579 -0.01441 -0.00602 -0.01459 -0.00602 C -0.01545 -0.00602 -0.01598 -0.00602 -0.0165 -0.00602 C -0.01719 -0.00602 -0.01771 -0.00602 -0.01823 -0.00602 C -0.01875 -0.00602 -0.01962 -0.00602 -0.02014 -0.01181 C -0.02032 -0.01528 -0.02032 -0.01898 -0.02032 -0.02246 C -0.02032 -0.02801 -0.02014 -0.03172 -0.02014 -0.03519 C -0.02014 -0.03866 -0.01979 -0.03866 -0.01979 -0.04746 C -0.02014 -0.05486 -0.02084 -0.07107 -0.02084 -0.07824 C -0.02118 -0.09074 -0.02084 -0.09815 -0.02084 -0.10324 C -0.02084 -0.11065 -0.02118 -0.11412 -0.02118 -0.11783 C -0.02118 -0.12315 -0.02118 -0.10695 -0.02118 -0.12662 C -0.02118 -0.14653 -0.02118 -0.20579 -0.02118 -0.23449 C -0.02118 -0.26135 -0.02032 -0.28125 -0.02084 -0.29398 C -0.0217 -0.3044 -0.02327 -0.29746 -0.02466 -0.29746 " pathEditMode="relative" rAng="0" ptsTypes="aaaaaaaaaaaaaaaaA">
                                      <p:cBhvr>
                                        <p:cTn id="58" dur="4300" fill="hold"/>
                                        <p:tgtEl>
                                          <p:spTgt spid="42"/>
                                        </p:tgtEl>
                                        <p:attrNameLst>
                                          <p:attrName>ppt_x</p:attrName>
                                          <p:attrName>ppt_y</p:attrName>
                                        </p:attrNameLst>
                                      </p:cBhvr>
                                      <p:rCtr x="-600" y="-13300"/>
                                    </p:animMotion>
                                  </p:childTnLst>
                                </p:cTn>
                              </p:par>
                              <p:par>
                                <p:cTn id="59" presetID="1" presetClass="entr" presetSubtype="0" fill="hold" grpId="0" nodeType="withEffect">
                                  <p:stCondLst>
                                    <p:cond delay="1700"/>
                                  </p:stCondLst>
                                  <p:childTnLst>
                                    <p:set>
                                      <p:cBhvr>
                                        <p:cTn id="60" dur="1" fill="hold">
                                          <p:stCondLst>
                                            <p:cond delay="0"/>
                                          </p:stCondLst>
                                        </p:cTn>
                                        <p:tgtEl>
                                          <p:spTgt spid="43"/>
                                        </p:tgtEl>
                                        <p:attrNameLst>
                                          <p:attrName>style.visibility</p:attrName>
                                        </p:attrNameLst>
                                      </p:cBhvr>
                                      <p:to>
                                        <p:strVal val="visible"/>
                                      </p:to>
                                    </p:set>
                                  </p:childTnLst>
                                </p:cTn>
                              </p:par>
                              <p:par>
                                <p:cTn id="61" presetID="0" presetClass="path" presetSubtype="0" repeatCount="indefinite" accel="50000" decel="50000" fill="hold" grpId="1" nodeType="withEffect">
                                  <p:stCondLst>
                                    <p:cond delay="1800"/>
                                  </p:stCondLst>
                                  <p:childTnLst>
                                    <p:animMotion origin="layout" path="M -2.22222E-6 3.7037E-6 C -2.22222E-6 -0.00278 -2.22222E-6 -0.00579 -2.22222E-6 -0.00811 C -2.22222E-6 -0.01042 -2.22222E-6 -0.01274 0.00018 -0.01389 C 0.00035 -0.01436 0.00087 -0.01389 0.00122 -0.01389 C 0.00174 -0.0132 0.00209 -0.01204 0.00243 -0.01204 C 0.00278 -0.01204 0.00313 -0.01389 0.00347 -0.0132 C 0.004 -0.01204 0.00469 -0.01088 0.00504 -0.00857 C 0.00521 -0.00625 0.00504 -0.00162 0.00504 0.00115 C 0.00504 0.00416 0.00504 0.00601 0.00504 0.00949 C 0.00486 0.01226 0.00486 0.01412 0.00486 0.02037 C 0.00504 0.02639 0.00538 0.03796 0.00538 0.0456 C 0.00556 0.05301 0.00538 0.06018 0.00538 0.06597 C 0.00538 0.07106 0.00556 0.07523 0.00556 0.07824 C 0.00556 0.08171 0.00556 0.06875 0.00556 0.08402 C 0.00556 0.09976 0.00556 0.14861 0.00556 0.17014 C 0.00556 0.19236 0.00504 0.20856 0.00538 0.21666 C 0.00591 0.225 0.00695 0.22199 0.00816 0.21967 " pathEditMode="relative" rAng="0" ptsTypes="aaaaaaaaaaaaaaaaA">
                                      <p:cBhvr>
                                        <p:cTn id="62" dur="4300" fill="hold"/>
                                        <p:tgtEl>
                                          <p:spTgt spid="43"/>
                                        </p:tgtEl>
                                        <p:attrNameLst>
                                          <p:attrName>ppt_x</p:attrName>
                                          <p:attrName>ppt_y</p:attrName>
                                        </p:attrNameLst>
                                      </p:cBhvr>
                                      <p:rCtr x="400" y="10500"/>
                                    </p:animMotion>
                                  </p:childTnLst>
                                </p:cTn>
                              </p:par>
                              <p:par>
                                <p:cTn id="63" presetID="1" presetClass="entr" presetSubtype="0" fill="hold" grpId="0" nodeType="withEffect">
                                  <p:stCondLst>
                                    <p:cond delay="1700"/>
                                  </p:stCondLst>
                                  <p:childTnLst>
                                    <p:set>
                                      <p:cBhvr>
                                        <p:cTn id="64" dur="1" fill="hold">
                                          <p:stCondLst>
                                            <p:cond delay="0"/>
                                          </p:stCondLst>
                                        </p:cTn>
                                        <p:tgtEl>
                                          <p:spTgt spid="44"/>
                                        </p:tgtEl>
                                        <p:attrNameLst>
                                          <p:attrName>style.visibility</p:attrName>
                                        </p:attrNameLst>
                                      </p:cBhvr>
                                      <p:to>
                                        <p:strVal val="visible"/>
                                      </p:to>
                                    </p:set>
                                  </p:childTnLst>
                                </p:cTn>
                              </p:par>
                              <p:par>
                                <p:cTn id="65" presetID="0" presetClass="path" presetSubtype="0" repeatCount="indefinite" accel="50000" decel="50000" fill="hold" grpId="1" nodeType="withEffect">
                                  <p:stCondLst>
                                    <p:cond delay="1800"/>
                                  </p:stCondLst>
                                  <p:childTnLst>
                                    <p:animMotion origin="layout" path="M -0.05434 -0.05394 C -0.05434 -0.05093 -0.05434 -0.04769 -0.05434 -0.04468 C -0.05434 -0.04769 -0.05434 -0.03935 -0.05277 -0.03935 C -0.05277 -0.03912 -0.05017 -0.03935 -0.04965 -0.03935 C -0.04757 -0.03935 -0.04618 -0.03935 -0.04496 -0.03935 C -0.04323 -0.03935 -0.04201 -0.03935 -0.04062 -0.03935 C -0.03941 -0.03935 -0.03715 -0.03935 -0.03593 -0.04468 C -0.03541 -0.04769 -0.03541 -0.05093 -0.03541 -0.05394 C -0.03541 -0.05903 -0.03593 -0.06227 -0.03593 -0.06528 C -0.03593 -0.06852 -0.0368 -0.06852 -0.0368 -0.07616 C -0.03593 -0.08287 -0.0342 -0.09722 -0.0342 -0.1037 C -0.03333 -0.11482 -0.0342 -0.1213 -0.0342 -0.12593 C -0.0342 -0.13241 -0.03333 -0.13542 -0.03333 -0.13866 C -0.03333 -0.14352 -0.03333 -0.12917 -0.03333 -0.14653 C -0.03333 -0.16435 -0.03333 -0.2169 -0.03333 -0.24236 C -0.03333 -0.2662 -0.03541 -0.28403 -0.0342 -0.29537 C -0.03211 -0.3044 -0.02812 -0.29838 -0.02465 -0.29838 " pathEditMode="relative" rAng="0" ptsTypes="aaaaaaaaaaaaaaaaA">
                                      <p:cBhvr>
                                        <p:cTn id="66" dur="4300" fill="hold"/>
                                        <p:tgtEl>
                                          <p:spTgt spid="44"/>
                                        </p:tgtEl>
                                        <p:attrNameLst>
                                          <p:attrName>ppt_x</p:attrName>
                                          <p:attrName>ppt_y</p:attrName>
                                        </p:attrNameLst>
                                      </p:cBhvr>
                                      <p:rCtr x="1500" y="-11800"/>
                                    </p:animMotion>
                                  </p:childTnLst>
                                </p:cTn>
                              </p:par>
                              <p:par>
                                <p:cTn id="67" presetID="1" presetClass="entr" presetSubtype="0" fill="hold" grpId="0" nodeType="withEffect">
                                  <p:stCondLst>
                                    <p:cond delay="1700"/>
                                  </p:stCondLst>
                                  <p:childTnLst>
                                    <p:set>
                                      <p:cBhvr>
                                        <p:cTn id="68" dur="1" fill="hold">
                                          <p:stCondLst>
                                            <p:cond delay="0"/>
                                          </p:stCondLst>
                                        </p:cTn>
                                        <p:tgtEl>
                                          <p:spTgt spid="45"/>
                                        </p:tgtEl>
                                        <p:attrNameLst>
                                          <p:attrName>style.visibility</p:attrName>
                                        </p:attrNameLst>
                                      </p:cBhvr>
                                      <p:to>
                                        <p:strVal val="visible"/>
                                      </p:to>
                                    </p:set>
                                  </p:childTnLst>
                                </p:cTn>
                              </p:par>
                              <p:par>
                                <p:cTn id="69" presetID="0" presetClass="path" presetSubtype="0" repeatCount="indefinite" accel="50000" decel="50000" fill="hold" grpId="1" nodeType="withEffect">
                                  <p:stCondLst>
                                    <p:cond delay="1800"/>
                                  </p:stCondLst>
                                  <p:childTnLst>
                                    <p:animMotion origin="layout" path="M 2.77778E-6 0.00093 C 2.77778E-6 0.00278 2.77778E-6 0.00463 2.77778E-6 0.00672 C 2.77778E-6 0.00463 2.77778E-6 0.01019 0.00173 0.01019 C 0.00173 0.01065 0.00521 0.01019 0.00607 0.01019 C 0.00868 0.01019 0.01059 0.01019 0.01215 0.01019 C 0.01441 0.01019 0.01614 0.01019 0.01788 0.01019 C 0.01927 0.01019 0.02239 0.01019 0.02413 0.00672 C 0.02465 0.00463 0.02465 0.00278 0.02465 0.00093 C 0.02465 -0.00231 0.02413 -0.0044 0.02413 -0.00648 C 0.02413 -0.00856 0.02274 -0.00856 0.02274 -0.01342 C 0.02413 -0.01782 0.02621 -0.02662 0.02621 -0.03078 C 0.02725 -0.03819 0.02621 -0.04213 0.02621 -0.04514 C 0.02621 -0.0493 0.02725 -0.05092 0.02725 -0.05347 C 0.02725 -0.05648 0.02725 -0.04722 0.02725 -0.05833 C 0.02725 -0.06967 0.02725 -0.10324 0.02725 -0.11967 C 0.02725 -0.13449 0.02465 -0.14629 0.02621 -0.15324 C 0.02899 -0.15879 0.0342 -0.15532 0.03906 -0.15532 " pathEditMode="relative" rAng="0" ptsTypes="aaaaaaaaaaaaaaaaA">
                                      <p:cBhvr>
                                        <p:cTn id="70" dur="4300" fill="hold"/>
                                        <p:tgtEl>
                                          <p:spTgt spid="45"/>
                                        </p:tgtEl>
                                        <p:attrNameLst>
                                          <p:attrName>ppt_x</p:attrName>
                                          <p:attrName>ppt_y</p:attrName>
                                        </p:attrNameLst>
                                      </p:cBhvr>
                                      <p:rCtr x="1900" y="-7500"/>
                                    </p:animMotion>
                                  </p:childTnLst>
                                </p:cTn>
                              </p:par>
                              <p:par>
                                <p:cTn id="71" presetID="0" presetClass="path" presetSubtype="0" accel="50000" decel="50000" fill="hold" grpId="1" nodeType="withEffect">
                                  <p:stCondLst>
                                    <p:cond delay="0"/>
                                  </p:stCondLst>
                                  <p:childTnLst>
                                    <p:animMotion origin="layout" path="M 2.22222E-6 -7.40741E-7 C -0.00243 0.00833 -0.00434 0.01643 -0.0059 0.02523 C -0.00555 0.06157 -0.00538 0.09791 -0.00451 0.13449 C -0.00382 0.16875 0.00174 0.20625 -0.0059 0.23981 C -0.00746 0.25509 -0.00781 0.27129 -0.01024 0.28657 C -0.01094 0.29051 -0.01614 0.29629 -0.01614 0.29629 " pathEditMode="relative" ptsTypes="fffffA">
                                      <p:cBhvr>
                                        <p:cTn id="72" dur="2000" fill="hold"/>
                                        <p:tgtEl>
                                          <p:spTgt spid="41"/>
                                        </p:tgtEl>
                                        <p:attrNameLst>
                                          <p:attrName>ppt_x</p:attrName>
                                          <p:attrName>ppt_y</p:attrName>
                                        </p:attrNameLst>
                                      </p:cBhvr>
                                    </p:animMotion>
                                  </p:childTnLst>
                                </p:cTn>
                              </p:par>
                              <p:par>
                                <p:cTn id="73" presetID="1" presetClass="entr" presetSubtype="0" fill="hold" grpId="0" nodeType="withEffect">
                                  <p:stCondLst>
                                    <p:cond delay="1700"/>
                                  </p:stCondLst>
                                  <p:childTnLst>
                                    <p:set>
                                      <p:cBhvr>
                                        <p:cTn id="74" dur="1" fill="hold">
                                          <p:stCondLst>
                                            <p:cond delay="0"/>
                                          </p:stCondLst>
                                        </p:cTn>
                                        <p:tgtEl>
                                          <p:spTgt spid="46"/>
                                        </p:tgtEl>
                                        <p:attrNameLst>
                                          <p:attrName>style.visibility</p:attrName>
                                        </p:attrNameLst>
                                      </p:cBhvr>
                                      <p:to>
                                        <p:strVal val="visible"/>
                                      </p:to>
                                    </p:set>
                                  </p:childTnLst>
                                </p:cTn>
                              </p:par>
                              <p:par>
                                <p:cTn id="75" presetID="0" presetClass="path" presetSubtype="0" repeatCount="indefinite" accel="50000" decel="50000" fill="hold" grpId="1" nodeType="withEffect">
                                  <p:stCondLst>
                                    <p:cond delay="1800"/>
                                  </p:stCondLst>
                                  <p:childTnLst>
                                    <p:animMotion origin="layout" path="M -0.05434 -0.05394 C -0.05434 -0.05093 -0.05434 -0.04769 -0.05434 -0.04468 C -0.05434 -0.04769 -0.05434 -0.03935 -0.05277 -0.03935 C -0.05277 -0.03912 -0.05017 -0.03935 -0.04965 -0.03935 C -0.04757 -0.03935 -0.04618 -0.03935 -0.04496 -0.03935 C -0.04323 -0.03935 -0.04201 -0.03935 -0.04062 -0.03935 C -0.03941 -0.03935 -0.03715 -0.03935 -0.03593 -0.04468 C -0.03541 -0.04769 -0.03541 -0.05093 -0.03541 -0.05394 C -0.03541 -0.05903 -0.03593 -0.06227 -0.03593 -0.06528 C -0.03593 -0.06852 -0.0368 -0.06852 -0.0368 -0.07616 C -0.03593 -0.08287 -0.0342 -0.09722 -0.0342 -0.1037 C -0.03333 -0.11482 -0.0342 -0.1213 -0.0342 -0.12593 C -0.0342 -0.13241 -0.03333 -0.13542 -0.03333 -0.13866 C -0.03333 -0.14352 -0.03333 -0.12917 -0.03333 -0.14653 C -0.03333 -0.16435 -0.03333 -0.2169 -0.03333 -0.24236 C -0.03333 -0.2662 -0.03541 -0.28403 -0.0342 -0.29537 C -0.03211 -0.3044 -0.02812 -0.29838 -0.02465 -0.29838 " pathEditMode="relative" rAng="0" ptsTypes="aaaaaaaaaaaaaaaaA">
                                      <p:cBhvr>
                                        <p:cTn id="76" dur="4300" fill="hold"/>
                                        <p:tgtEl>
                                          <p:spTgt spid="46"/>
                                        </p:tgtEl>
                                        <p:attrNameLst>
                                          <p:attrName>ppt_x</p:attrName>
                                          <p:attrName>ppt_y</p:attrName>
                                        </p:attrNameLst>
                                      </p:cBhvr>
                                      <p:rCtr x="1500" y="-11800"/>
                                    </p:animMotion>
                                  </p:childTnLst>
                                </p:cTn>
                              </p:par>
                              <p:par>
                                <p:cTn id="77" presetID="1" presetClass="entr" presetSubtype="0" fill="hold" grpId="0" nodeType="withEffect">
                                  <p:stCondLst>
                                    <p:cond delay="1700"/>
                                  </p:stCondLst>
                                  <p:childTnLst>
                                    <p:set>
                                      <p:cBhvr>
                                        <p:cTn id="78" dur="1" fill="hold">
                                          <p:stCondLst>
                                            <p:cond delay="0"/>
                                          </p:stCondLst>
                                        </p:cTn>
                                        <p:tgtEl>
                                          <p:spTgt spid="47"/>
                                        </p:tgtEl>
                                        <p:attrNameLst>
                                          <p:attrName>style.visibility</p:attrName>
                                        </p:attrNameLst>
                                      </p:cBhvr>
                                      <p:to>
                                        <p:strVal val="visible"/>
                                      </p:to>
                                    </p:set>
                                  </p:childTnLst>
                                </p:cTn>
                              </p:par>
                              <p:par>
                                <p:cTn id="79" presetID="0" presetClass="path" presetSubtype="0" repeatCount="indefinite" accel="50000" decel="50000" fill="hold" grpId="1" nodeType="withEffect">
                                  <p:stCondLst>
                                    <p:cond delay="1800"/>
                                  </p:stCondLst>
                                  <p:childTnLst>
                                    <p:animMotion origin="layout" path="M -0.05434 -0.05394 C -0.05434 -0.05093 -0.05434 -0.04769 -0.05434 -0.04468 C -0.05434 -0.04769 -0.05434 -0.03935 -0.05277 -0.03935 C -0.05277 -0.03912 -0.05017 -0.03935 -0.04965 -0.03935 C -0.04757 -0.03935 -0.04618 -0.03935 -0.04496 -0.03935 C -0.04323 -0.03935 -0.04201 -0.03935 -0.04062 -0.03935 C -0.03941 -0.03935 -0.03715 -0.03935 -0.03593 -0.04468 C -0.03541 -0.04769 -0.03541 -0.05093 -0.03541 -0.05394 C -0.03541 -0.05903 -0.03593 -0.06227 -0.03593 -0.06528 C -0.03593 -0.06852 -0.0368 -0.06852 -0.0368 -0.07616 C -0.03593 -0.08287 -0.0342 -0.09722 -0.0342 -0.1037 C -0.03333 -0.11482 -0.0342 -0.1213 -0.0342 -0.12593 C -0.0342 -0.13241 -0.03333 -0.13542 -0.03333 -0.13866 C -0.03333 -0.14352 -0.03333 -0.12917 -0.03333 -0.14653 C -0.03333 -0.16435 -0.03333 -0.2169 -0.03333 -0.24236 C -0.03333 -0.2662 -0.03541 -0.28403 -0.0342 -0.29537 C -0.03211 -0.3044 -0.02812 -0.29838 -0.02465 -0.29838 " pathEditMode="relative" rAng="0" ptsTypes="aaaaaaaaaaaaaaaaA">
                                      <p:cBhvr>
                                        <p:cTn id="80" dur="4300" fill="hold"/>
                                        <p:tgtEl>
                                          <p:spTgt spid="47"/>
                                        </p:tgtEl>
                                        <p:attrNameLst>
                                          <p:attrName>ppt_x</p:attrName>
                                          <p:attrName>ppt_y</p:attrName>
                                        </p:attrNameLst>
                                      </p:cBhvr>
                                      <p:rCtr x="1500" y="-11800"/>
                                    </p:animMotion>
                                  </p:childTnLst>
                                </p:cTn>
                              </p:par>
                              <p:par>
                                <p:cTn id="81" presetID="0" presetClass="path" presetSubtype="0" accel="50000" decel="50000" fill="hold" grpId="2" nodeType="withEffect">
                                  <p:stCondLst>
                                    <p:cond delay="0"/>
                                  </p:stCondLst>
                                  <p:childTnLst>
                                    <p:animMotion origin="layout" path="M 0.00295 -0.00787 C 5.55112E-17 -0.02384 -0.00347 -0.04121 -0.01024 -0.05463 C -0.01493 -0.07408 -0.02396 -0.09121 -0.02778 -0.11111 C -0.02969 -0.12014 -0.03212 -0.13843 -0.03212 -0.13843 C -0.03559 -0.18218 -0.0316 -0.22685 -0.0467 -0.26713 C -0.04861 -0.27801 -0.05052 -0.28866 -0.05399 -0.29838 " pathEditMode="relative" ptsTypes="fffffA">
                                      <p:cBhvr>
                                        <p:cTn id="82" dur="2000" fill="hold"/>
                                        <p:tgtEl>
                                          <p:spTgt spid="47"/>
                                        </p:tgtEl>
                                        <p:attrNameLst>
                                          <p:attrName>ppt_x</p:attrName>
                                          <p:attrName>ppt_y</p:attrName>
                                        </p:attrNameLst>
                                      </p:cBhvr>
                                    </p:animMotion>
                                  </p:childTnLst>
                                </p:cTn>
                              </p:par>
                              <p:par>
                                <p:cTn id="83" presetID="1" presetClass="entr" presetSubtype="0" fill="hold" grpId="0" nodeType="withEffect">
                                  <p:stCondLst>
                                    <p:cond delay="1700"/>
                                  </p:stCondLst>
                                  <p:childTnLst>
                                    <p:set>
                                      <p:cBhvr>
                                        <p:cTn id="84" dur="1" fill="hold">
                                          <p:stCondLst>
                                            <p:cond delay="0"/>
                                          </p:stCondLst>
                                        </p:cTn>
                                        <p:tgtEl>
                                          <p:spTgt spid="48"/>
                                        </p:tgtEl>
                                        <p:attrNameLst>
                                          <p:attrName>style.visibility</p:attrName>
                                        </p:attrNameLst>
                                      </p:cBhvr>
                                      <p:to>
                                        <p:strVal val="visible"/>
                                      </p:to>
                                    </p:set>
                                  </p:childTnLst>
                                </p:cTn>
                              </p:par>
                              <p:par>
                                <p:cTn id="85" presetID="0" presetClass="path" presetSubtype="0" repeatCount="indefinite" accel="50000" decel="50000" fill="hold" grpId="1" nodeType="withEffect">
                                  <p:stCondLst>
                                    <p:cond delay="1800"/>
                                  </p:stCondLst>
                                  <p:childTnLst>
                                    <p:animMotion origin="layout" path="M -0.05434 -0.05532 C -0.05434 -0.05208 -0.05434 -0.04861 -0.05434 -0.04537 C -0.05434 -0.04861 -0.05434 -0.03958 -0.05539 -0.03958 C -0.05539 -0.03912 -0.05677 -0.03958 -0.05712 -0.03958 C -0.05816 -0.03958 -0.05903 -0.03958 -0.05973 -0.03958 C -0.06059 -0.03958 -0.06129 -0.03958 -0.06216 -0.03958 C -0.06285 -0.03958 -0.06407 -0.03958 -0.06476 -0.04537 C -0.06511 -0.04861 -0.06511 -0.05208 -0.06511 -0.05532 C -0.06511 -0.06088 -0.06476 -0.06435 -0.06476 -0.06759 C -0.06476 -0.0713 -0.06424 -0.0713 -0.06424 -0.07963 C -0.06476 -0.08681 -0.0658 -0.10255 -0.0658 -0.10949 C -0.06615 -0.12153 -0.0658 -0.1287 -0.0658 -0.1338 C -0.0658 -0.14074 -0.06615 -0.14398 -0.06615 -0.14745 C -0.06615 -0.15278 -0.06615 -0.13727 -0.06615 -0.15602 C -0.06615 -0.17546 -0.06615 -0.23264 -0.06615 -0.26042 C -0.06615 -0.28634 -0.06511 -0.30579 -0.0658 -0.31806 C -0.06684 -0.32778 -0.0691 -0.3213 -0.07101 -0.3213 " pathEditMode="relative" rAng="0" ptsTypes="aaaaaaaaaaaaaaaaA">
                                      <p:cBhvr>
                                        <p:cTn id="86" dur="4300" fill="hold"/>
                                        <p:tgtEl>
                                          <p:spTgt spid="48"/>
                                        </p:tgtEl>
                                        <p:attrNameLst>
                                          <p:attrName>ppt_x</p:attrName>
                                          <p:attrName>ppt_y</p:attrName>
                                        </p:attrNameLst>
                                      </p:cBhvr>
                                      <p:rCtr x="-800" y="-12800"/>
                                    </p:animMotion>
                                  </p:childTnLst>
                                </p:cTn>
                              </p:par>
                              <p:par>
                                <p:cTn id="87" presetID="0" presetClass="path" presetSubtype="0" accel="50000" decel="50000" fill="hold" grpId="2" nodeType="withEffect">
                                  <p:stCondLst>
                                    <p:cond delay="0"/>
                                  </p:stCondLst>
                                  <p:childTnLst>
                                    <p:animMotion origin="layout" path="M -0.10434 -0.07245 C -0.10174 -0.08495 -0.09879 -0.09838 -0.09271 -0.10903 C -0.08854 -0.12407 -0.08056 -0.13727 -0.07726 -0.15278 C -0.07552 -0.15995 -0.07344 -0.17407 -0.07344 -0.17384 C -0.07032 -0.2081 -0.07396 -0.24282 -0.06059 -0.27431 C -0.05886 -0.28264 -0.05712 -0.29097 -0.054 -0.29838 " pathEditMode="relative" rAng="0" ptsTypes="fffffA">
                                      <p:cBhvr>
                                        <p:cTn id="88" dur="2000" fill="hold"/>
                                        <p:tgtEl>
                                          <p:spTgt spid="48"/>
                                        </p:tgtEl>
                                        <p:attrNameLst>
                                          <p:attrName>ppt_x</p:attrName>
                                          <p:attrName>ppt_y</p:attrName>
                                        </p:attrNameLst>
                                      </p:cBhvr>
                                      <p:rCtr x="2500" y="-11300"/>
                                    </p:animMotion>
                                  </p:childTnLst>
                                </p:cTn>
                              </p:par>
                              <p:par>
                                <p:cTn id="89" presetID="1" presetClass="entr" presetSubtype="0" fill="hold" grpId="0" nodeType="withEffect">
                                  <p:stCondLst>
                                    <p:cond delay="1700"/>
                                  </p:stCondLst>
                                  <p:childTnLst>
                                    <p:set>
                                      <p:cBhvr>
                                        <p:cTn id="90" dur="1" fill="hold">
                                          <p:stCondLst>
                                            <p:cond delay="0"/>
                                          </p:stCondLst>
                                        </p:cTn>
                                        <p:tgtEl>
                                          <p:spTgt spid="49"/>
                                        </p:tgtEl>
                                        <p:attrNameLst>
                                          <p:attrName>style.visibility</p:attrName>
                                        </p:attrNameLst>
                                      </p:cBhvr>
                                      <p:to>
                                        <p:strVal val="visible"/>
                                      </p:to>
                                    </p:set>
                                  </p:childTnLst>
                                </p:cTn>
                              </p:par>
                              <p:par>
                                <p:cTn id="91" presetID="0" presetClass="path" presetSubtype="0" repeatCount="indefinite" accel="50000" decel="50000" fill="hold" grpId="1" nodeType="withEffect">
                                  <p:stCondLst>
                                    <p:cond delay="1800"/>
                                  </p:stCondLst>
                                  <p:childTnLst>
                                    <p:animMotion origin="layout" path="M 3.33333E-6 2.96296E-6 C 3.33333E-6 0.00347 3.33333E-6 0.00717 3.33333E-6 0.01065 C 3.33333E-6 0.00717 3.33333E-6 0.0169 0.00243 0.0169 C 0.00243 0.01759 0.00677 0.0169 0.00764 0.0169 C 0.01128 0.0169 0.01354 0.0169 0.01562 0.0169 C 0.01857 0.0169 0.02066 0.0169 0.02291 0.0169 C 0.02482 0.0169 0.02864 0.0169 0.03073 0.01065 C 0.03159 0.00717 0.03159 0.00347 0.03159 2.96296E-6 C 0.03159 -0.00602 0.03073 -0.00973 0.03073 -0.01343 C 0.03073 -0.01713 0.02934 -0.01713 0.02934 -0.02593 C 0.03073 -0.0338 0.03368 -0.05093 0.03368 -0.05834 C 0.03507 -0.0713 0.03368 -0.07894 0.03368 -0.08426 C 0.03368 -0.0919 0.03507 -0.09537 0.03507 -0.09931 C 0.03507 -0.10486 0.03507 -0.0882 0.03507 -0.10857 C 0.03507 -0.1294 0.03507 -0.19098 0.03507 -0.22084 C 0.03507 -0.24885 0.03159 -0.26968 0.03368 -0.28287 C 0.03715 -0.29329 0.04392 -0.28635 0.04982 -0.28635 " pathEditMode="relative" rAng="0" ptsTypes="aaaaaaaaaaaaaaaaA">
                                      <p:cBhvr>
                                        <p:cTn id="92" dur="4300" fill="hold"/>
                                        <p:tgtEl>
                                          <p:spTgt spid="49"/>
                                        </p:tgtEl>
                                        <p:attrNameLst>
                                          <p:attrName>ppt_x</p:attrName>
                                          <p:attrName>ppt_y</p:attrName>
                                        </p:attrNameLst>
                                      </p:cBhvr>
                                      <p:rCtr x="2500" y="-13800"/>
                                    </p:animMotion>
                                  </p:childTnLst>
                                </p:cTn>
                              </p:par>
                              <p:par>
                                <p:cTn id="93" presetID="1" presetClass="entr" presetSubtype="0" fill="hold" grpId="0" nodeType="withEffect">
                                  <p:stCondLst>
                                    <p:cond delay="1700"/>
                                  </p:stCondLst>
                                  <p:childTnLst>
                                    <p:set>
                                      <p:cBhvr>
                                        <p:cTn id="94" dur="1" fill="hold">
                                          <p:stCondLst>
                                            <p:cond delay="0"/>
                                          </p:stCondLst>
                                        </p:cTn>
                                        <p:tgtEl>
                                          <p:spTgt spid="50"/>
                                        </p:tgtEl>
                                        <p:attrNameLst>
                                          <p:attrName>style.visibility</p:attrName>
                                        </p:attrNameLst>
                                      </p:cBhvr>
                                      <p:to>
                                        <p:strVal val="visible"/>
                                      </p:to>
                                    </p:set>
                                  </p:childTnLst>
                                </p:cTn>
                              </p:par>
                              <p:par>
                                <p:cTn id="95" presetID="0" presetClass="path" presetSubtype="0" repeatCount="indefinite" accel="50000" decel="50000" fill="hold" grpId="1" nodeType="withEffect">
                                  <p:stCondLst>
                                    <p:cond delay="1800"/>
                                  </p:stCondLst>
                                  <p:childTnLst>
                                    <p:animMotion origin="layout" path="M -0.15816 0.08912 C -0.15816 0.09722 -0.15816 0.10532 -0.15816 0.11343 C -0.15816 0.10532 -0.15816 0.12778 -0.15295 0.12778 C -0.15295 0.1294 -0.14427 0.12778 -0.14236 0.12778 C -0.13541 0.12778 -0.1309 0.12778 -0.12656 0.12778 C -0.12048 0.12778 -0.11632 0.12778 -0.1118 0.12778 C -0.10816 0.12778 -0.10034 0.12778 -0.09618 0.11343 C -0.09444 0.10532 -0.09444 0.09722 -0.09444 0.08912 C -0.09444 0.07616 -0.09618 0.06782 -0.09618 0.05972 C -0.09618 0.05116 -0.09913 0.05116 -0.09913 0.03102 C -0.09618 0.0132 -0.09027 -0.02384 -0.09027 -0.04074 C -0.08732 -0.07037 -0.09027 -0.0875 -0.09027 -0.09907 C -0.09027 -0.11597 -0.08732 -0.12407 -0.08732 -0.13264 C -0.08732 -0.14514 -0.08732 -0.10741 -0.08732 -0.15347 C -0.08732 -0.1993 -0.08732 -0.33727 -0.08732 -0.40347 C -0.08732 -0.46643 -0.09444 -0.51296 -0.09027 -0.54236 C -0.08316 -0.56481 -0.06961 -0.55023 -0.05798 -0.55023 " pathEditMode="fixed" rAng="0" ptsTypes="aaaaaaaaaaaaaaaaA">
                                      <p:cBhvr>
                                        <p:cTn id="96" dur="4300" fill="hold"/>
                                        <p:tgtEl>
                                          <p:spTgt spid="50"/>
                                        </p:tgtEl>
                                        <p:attrNameLst>
                                          <p:attrName>ppt_x</p:attrName>
                                          <p:attrName>ppt_y</p:attrName>
                                        </p:attrNameLst>
                                      </p:cBhvr>
                                      <p:rCtr x="5000" y="-307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9" grpId="0" animBg="1"/>
      <p:bldP spid="29" grpId="1" animBg="1"/>
      <p:bldP spid="30" grpId="0" animBg="1"/>
      <p:bldP spid="30" grpId="1" animBg="1"/>
      <p:bldP spid="31" grpId="0" animBg="1"/>
      <p:bldP spid="31" grpId="1" animBg="1"/>
      <p:bldP spid="41" grpId="0" animBg="1"/>
      <p:bldP spid="41" grpId="1" animBg="1"/>
      <p:bldP spid="42" grpId="0" animBg="1"/>
      <p:bldP spid="42" grpId="1" animBg="1"/>
      <p:bldP spid="43" grpId="0" animBg="1"/>
      <p:bldP spid="43" grpId="1" animBg="1"/>
      <p:bldP spid="44" grpId="0" animBg="1"/>
      <p:bldP spid="44" grpId="1" animBg="1"/>
      <p:bldP spid="45" grpId="0" animBg="1"/>
      <p:bldP spid="45" grpId="1" animBg="1"/>
      <p:bldP spid="46" grpId="0" animBg="1"/>
      <p:bldP spid="46" grpId="1" animBg="1"/>
      <p:bldP spid="47" grpId="0" animBg="1"/>
      <p:bldP spid="47" grpId="1" animBg="1"/>
      <p:bldP spid="47" grpId="2" animBg="1"/>
      <p:bldP spid="48" grpId="0" animBg="1"/>
      <p:bldP spid="48" grpId="1" animBg="1"/>
      <p:bldP spid="48" grpId="2" animBg="1"/>
      <p:bldP spid="49" grpId="0" animBg="1"/>
      <p:bldP spid="49" grpId="1" animBg="1"/>
      <p:bldP spid="50" grpId="0" animBg="1"/>
      <p:bldP spid="50"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tretch>
                <a:fillRect/>
              </a:stretch>
            </p:blipFill>
          </mc:Choice>
          <mc:Fallback>
            <p:blipFill>
              <a:blip r:embed="rId4"/>
              <a:stretch>
                <a:fillRect/>
              </a:stretch>
            </p:blipFill>
          </mc:Fallback>
        </mc:AlternateContent>
        <p:spPr>
          <a:xfrm>
            <a:off x="-261746" y="1418745"/>
            <a:ext cx="4731690" cy="5147155"/>
          </a:xfrm>
          <a:prstGeom prst="rect">
            <a:avLst/>
          </a:prstGeom>
        </p:spPr>
      </p:pic>
      <p:sp>
        <p:nvSpPr>
          <p:cNvPr id="6" name="TextBox 5"/>
          <p:cNvSpPr txBox="1"/>
          <p:nvPr/>
        </p:nvSpPr>
        <p:spPr>
          <a:xfrm>
            <a:off x="2628900" y="368300"/>
            <a:ext cx="3316984" cy="830997"/>
          </a:xfrm>
          <a:prstGeom prst="rect">
            <a:avLst/>
          </a:prstGeom>
          <a:noFill/>
        </p:spPr>
        <p:txBody>
          <a:bodyPr wrap="none" rtlCol="0">
            <a:spAutoFit/>
          </a:bodyPr>
          <a:lstStyle/>
          <a:p>
            <a:pPr algn="ctr"/>
            <a:r>
              <a:rPr lang="en-US" sz="2400" b="1" dirty="0" smtClean="0">
                <a:solidFill>
                  <a:srgbClr val="FF0000"/>
                </a:solidFill>
              </a:rPr>
              <a:t>Sea Sweep Deployments</a:t>
            </a:r>
          </a:p>
          <a:p>
            <a:r>
              <a:rPr lang="en-US" sz="2400" b="1" dirty="0" smtClean="0">
                <a:solidFill>
                  <a:srgbClr val="FF0000"/>
                </a:solidFill>
              </a:rPr>
              <a:t>May-June 2010</a:t>
            </a:r>
            <a:endParaRPr lang="en-US" sz="2400" b="1" dirty="0">
              <a:solidFill>
                <a:srgbClr val="FF0000"/>
              </a:solidFill>
            </a:endParaRPr>
          </a:p>
        </p:txBody>
      </p:sp>
      <p:pic>
        <p:nvPicPr>
          <p:cNvPr id="8" name="Picture 7"/>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5"/>
              <a:stretch>
                <a:fillRect/>
              </a:stretch>
            </p:blipFill>
          </mc:Choice>
          <mc:Fallback>
            <p:blipFill>
              <a:blip r:embed="rId6"/>
              <a:stretch>
                <a:fillRect/>
              </a:stretch>
            </p:blipFill>
          </mc:Fallback>
        </mc:AlternateContent>
        <p:spPr>
          <a:xfrm>
            <a:off x="4102869" y="1215544"/>
            <a:ext cx="5358630" cy="564245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16200000" flipH="1">
            <a:off x="1746251" y="2749548"/>
            <a:ext cx="4775199" cy="12701"/>
          </a:xfrm>
          <a:prstGeom prst="line">
            <a:avLst/>
          </a:prstGeom>
          <a:ln w="381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rot="16200000" flipH="1">
            <a:off x="1231901" y="3086100"/>
            <a:ext cx="4102097" cy="12701"/>
          </a:xfrm>
          <a:prstGeom prst="line">
            <a:avLst/>
          </a:prstGeom>
          <a:ln w="381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a:off x="5480051" y="4857749"/>
            <a:ext cx="1663699" cy="1588"/>
          </a:xfrm>
          <a:prstGeom prst="line">
            <a:avLst/>
          </a:prstGeom>
          <a:ln w="381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17" name="Picture 16"/>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tretch>
                <a:fillRect/>
              </a:stretch>
            </p:blipFill>
          </mc:Choice>
          <mc:Fallback>
            <p:blipFill>
              <a:blip r:embed="rId4"/>
              <a:stretch>
                <a:fillRect/>
              </a:stretch>
            </p:blipFill>
          </mc:Fallback>
        </mc:AlternateContent>
        <p:spPr>
          <a:xfrm>
            <a:off x="819150" y="107950"/>
            <a:ext cx="7505700" cy="66421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900" decel="100000" fill="hold"/>
                                        <p:tgtEl>
                                          <p:spTgt spid="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1000"/>
                                        <p:tgtEl>
                                          <p:spTgt spid="14"/>
                                        </p:tgtEl>
                                      </p:cBhvr>
                                    </p:animEffect>
                                    <p:anim calcmode="lin" valueType="num">
                                      <p:cBhvr>
                                        <p:cTn id="24" dur="1000" fill="hold"/>
                                        <p:tgtEl>
                                          <p:spTgt spid="14"/>
                                        </p:tgtEl>
                                        <p:attrNameLst>
                                          <p:attrName>ppt_x</p:attrName>
                                        </p:attrNameLst>
                                      </p:cBhvr>
                                      <p:tavLst>
                                        <p:tav tm="0">
                                          <p:val>
                                            <p:strVal val="#ppt_x"/>
                                          </p:val>
                                        </p:tav>
                                        <p:tav tm="100000">
                                          <p:val>
                                            <p:strVal val="#ppt_x"/>
                                          </p:val>
                                        </p:tav>
                                      </p:tavLst>
                                    </p:anim>
                                    <p:anim calcmode="lin" valueType="num">
                                      <p:cBhvr>
                                        <p:cTn id="25" dur="900" decel="100000" fill="hold"/>
                                        <p:tgtEl>
                                          <p:spTgt spid="14"/>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tretch>
                <a:fillRect/>
              </a:stretch>
            </p:blipFill>
          </mc:Choice>
          <mc:Fallback>
            <p:blipFill>
              <a:blip r:embed="rId4"/>
              <a:stretch>
                <a:fillRect/>
              </a:stretch>
            </p:blipFill>
          </mc:Fallback>
        </mc:AlternateContent>
        <p:spPr>
          <a:xfrm>
            <a:off x="101600" y="1056978"/>
            <a:ext cx="8636000" cy="5368324"/>
          </a:xfrm>
          <a:prstGeom prst="rect">
            <a:avLst/>
          </a:prstGeom>
        </p:spPr>
      </p:pic>
      <p:sp>
        <p:nvSpPr>
          <p:cNvPr id="63491" name="TextBox 2"/>
          <p:cNvSpPr txBox="1">
            <a:spLocks noChangeArrowheads="1"/>
          </p:cNvSpPr>
          <p:nvPr/>
        </p:nvSpPr>
        <p:spPr bwMode="auto">
          <a:xfrm>
            <a:off x="1384301" y="303213"/>
            <a:ext cx="5372100" cy="830997"/>
          </a:xfrm>
          <a:prstGeom prst="rect">
            <a:avLst/>
          </a:prstGeom>
          <a:noFill/>
          <a:ln w="9525">
            <a:noFill/>
            <a:miter lim="800000"/>
            <a:headEnd/>
            <a:tailEnd/>
          </a:ln>
        </p:spPr>
        <p:txBody>
          <a:bodyPr wrap="square">
            <a:prstTxWarp prst="textNoShape">
              <a:avLst/>
            </a:prstTxWarp>
            <a:spAutoFit/>
          </a:bodyPr>
          <a:lstStyle/>
          <a:p>
            <a:pPr algn="ctr"/>
            <a:r>
              <a:rPr lang="en-US" sz="2400" b="1" dirty="0"/>
              <a:t>Comparison of unheated (ambient T) and heated SMPS size </a:t>
            </a:r>
            <a:r>
              <a:rPr lang="en-US" sz="2400" b="1" dirty="0" smtClean="0"/>
              <a:t>distributions</a:t>
            </a:r>
            <a:endParaRPr lang="en-US" sz="2400" b="1" dirty="0"/>
          </a:p>
        </p:txBody>
      </p:sp>
      <p:sp>
        <p:nvSpPr>
          <p:cNvPr id="63492" name="TextBox 3"/>
          <p:cNvSpPr txBox="1">
            <a:spLocks noChangeArrowheads="1"/>
          </p:cNvSpPr>
          <p:nvPr/>
        </p:nvSpPr>
        <p:spPr bwMode="auto">
          <a:xfrm>
            <a:off x="5537200" y="2781300"/>
            <a:ext cx="2743200" cy="1477328"/>
          </a:xfrm>
          <a:prstGeom prst="rect">
            <a:avLst/>
          </a:prstGeom>
          <a:noFill/>
          <a:ln w="9525">
            <a:noFill/>
            <a:miter lim="800000"/>
            <a:headEnd/>
            <a:tailEnd/>
          </a:ln>
        </p:spPr>
        <p:txBody>
          <a:bodyPr wrap="square">
            <a:prstTxWarp prst="textNoShape">
              <a:avLst/>
            </a:prstTxWarp>
            <a:spAutoFit/>
          </a:bodyPr>
          <a:lstStyle/>
          <a:p>
            <a:r>
              <a:rPr lang="en-US" dirty="0"/>
              <a:t>90% of the sub-100 nm mode remains after heating to 230°C indicating it is not sulfate or semi-volatile organics.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1862"/>
          </a:xfrm>
        </p:spPr>
        <p:txBody>
          <a:bodyPr>
            <a:normAutofit fontScale="90000"/>
          </a:bodyPr>
          <a:lstStyle/>
          <a:p>
            <a:r>
              <a:rPr lang="en-US" sz="2800" dirty="0" smtClean="0"/>
              <a:t>Hygroscopic Growth (dry to 90%RH) of Selected Particle Sizes</a:t>
            </a:r>
            <a:br>
              <a:rPr lang="en-US" sz="2800" dirty="0" smtClean="0"/>
            </a:br>
            <a:r>
              <a:rPr lang="en-US" sz="2800" dirty="0" err="1" smtClean="0"/>
              <a:t>Jani</a:t>
            </a:r>
            <a:r>
              <a:rPr lang="en-US" sz="2800" dirty="0" smtClean="0"/>
              <a:t> </a:t>
            </a:r>
            <a:r>
              <a:rPr lang="en-US" sz="2800" dirty="0" err="1" smtClean="0"/>
              <a:t>Hakala</a:t>
            </a:r>
            <a:r>
              <a:rPr lang="en-US" sz="2800" dirty="0" smtClean="0"/>
              <a:t>, Univ. Helsinki</a:t>
            </a:r>
            <a:endParaRPr lang="en-US" sz="2800" dirty="0"/>
          </a:p>
        </p:txBody>
      </p:sp>
      <p:pic>
        <p:nvPicPr>
          <p:cNvPr id="4" name="Content Placeholder 3" descr="sweep5.jpg"/>
          <p:cNvPicPr>
            <a:picLocks noGrp="1" noChangeAspect="1"/>
          </p:cNvPicPr>
          <p:nvPr>
            <p:ph idx="1"/>
          </p:nvPr>
        </p:nvPicPr>
        <p:blipFill>
          <a:blip r:embed="rId3" cstate="email">
            <a:extLst>
              <a:ext uri="{28A0092B-C50C-407E-A947-70E740481C1C}">
                <a14:useLocalDpi xmlns:a14="http://schemas.microsoft.com/office/drawing/2010/main"/>
              </a:ext>
            </a:extLst>
          </a:blip>
          <a:srcRect l="-666" r="-666"/>
          <a:stretch>
            <a:fillRect/>
          </a:stretch>
        </p:blipFill>
        <p:spPr>
          <a:xfrm>
            <a:off x="457200" y="1206500"/>
            <a:ext cx="8229600" cy="4525963"/>
          </a:xfrm>
        </p:spPr>
      </p:pic>
      <p:sp>
        <p:nvSpPr>
          <p:cNvPr id="6" name="TextBox 5"/>
          <p:cNvSpPr txBox="1"/>
          <p:nvPr/>
        </p:nvSpPr>
        <p:spPr>
          <a:xfrm>
            <a:off x="977901" y="5949434"/>
            <a:ext cx="7708900" cy="830997"/>
          </a:xfrm>
          <a:prstGeom prst="rect">
            <a:avLst/>
          </a:prstGeom>
          <a:noFill/>
        </p:spPr>
        <p:txBody>
          <a:bodyPr wrap="square" rtlCol="0">
            <a:spAutoFit/>
          </a:bodyPr>
          <a:lstStyle/>
          <a:p>
            <a:r>
              <a:rPr lang="en-US" sz="2400" dirty="0" smtClean="0"/>
              <a:t>Aerosol is not internally mixed and is less hygroscopic than pure sodium chloride (GF=2.4)</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tretch>
                <a:fillRect/>
              </a:stretch>
            </p:blipFill>
          </mc:Choice>
          <mc:Fallback>
            <p:blipFill>
              <a:blip r:embed="rId4"/>
              <a:stretch>
                <a:fillRect/>
              </a:stretch>
            </p:blipFill>
          </mc:Fallback>
        </mc:AlternateContent>
        <p:spPr>
          <a:xfrm>
            <a:off x="0" y="628650"/>
            <a:ext cx="9023350" cy="5609109"/>
          </a:xfrm>
          <a:prstGeom prst="rect">
            <a:avLst/>
          </a:prstGeom>
        </p:spPr>
      </p:pic>
      <p:sp>
        <p:nvSpPr>
          <p:cNvPr id="5" name="TextBox 4"/>
          <p:cNvSpPr txBox="1"/>
          <p:nvPr/>
        </p:nvSpPr>
        <p:spPr>
          <a:xfrm>
            <a:off x="723900" y="215900"/>
            <a:ext cx="8062724" cy="461665"/>
          </a:xfrm>
          <a:prstGeom prst="rect">
            <a:avLst/>
          </a:prstGeom>
          <a:noFill/>
        </p:spPr>
        <p:txBody>
          <a:bodyPr wrap="none" rtlCol="0">
            <a:spAutoFit/>
          </a:bodyPr>
          <a:lstStyle/>
          <a:p>
            <a:r>
              <a:rPr lang="en-US" sz="2400" dirty="0" err="1" smtClean="0"/>
              <a:t>Submicrometer</a:t>
            </a:r>
            <a:r>
              <a:rPr lang="en-US" sz="2400" dirty="0" smtClean="0"/>
              <a:t> Mass is in the 200-400nm Diameter size range</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smtClean="0">
                <a:solidFill>
                  <a:srgbClr val="FF0000"/>
                </a:solidFill>
              </a:rPr>
              <a:t>Submicrometer</a:t>
            </a:r>
            <a:r>
              <a:rPr lang="en-US" sz="3600" dirty="0" smtClean="0">
                <a:solidFill>
                  <a:srgbClr val="FF0000"/>
                </a:solidFill>
              </a:rPr>
              <a:t> Sea Sweep 11 </a:t>
            </a:r>
            <a:br>
              <a:rPr lang="en-US" sz="3600" dirty="0" smtClean="0">
                <a:solidFill>
                  <a:srgbClr val="FF0000"/>
                </a:solidFill>
              </a:rPr>
            </a:br>
            <a:r>
              <a:rPr lang="en-US" sz="3600" dirty="0" smtClean="0">
                <a:solidFill>
                  <a:srgbClr val="FF0000"/>
                </a:solidFill>
              </a:rPr>
              <a:t>Aerosol Composition</a:t>
            </a:r>
            <a:endParaRPr lang="en-US" sz="3600" dirty="0">
              <a:solidFill>
                <a:srgbClr val="FF0000"/>
              </a:solidFill>
            </a:endParaRPr>
          </a:p>
        </p:txBody>
      </p:sp>
      <p:sp>
        <p:nvSpPr>
          <p:cNvPr id="3" name="Content Placeholder 2"/>
          <p:cNvSpPr>
            <a:spLocks noGrp="1"/>
          </p:cNvSpPr>
          <p:nvPr>
            <p:ph idx="1"/>
          </p:nvPr>
        </p:nvSpPr>
        <p:spPr/>
        <p:txBody>
          <a:bodyPr/>
          <a:lstStyle/>
          <a:p>
            <a:r>
              <a:rPr lang="en-US" sz="2800" dirty="0" smtClean="0"/>
              <a:t>Sea salt was &gt; 98% of the total </a:t>
            </a:r>
            <a:r>
              <a:rPr lang="en-US" sz="2800" dirty="0" err="1" smtClean="0"/>
              <a:t>submicrometer</a:t>
            </a:r>
            <a:r>
              <a:rPr lang="en-US" sz="2800" dirty="0" smtClean="0"/>
              <a:t> mass.  Organic carbon was &lt; 2%.  </a:t>
            </a:r>
          </a:p>
          <a:p>
            <a:r>
              <a:rPr lang="en-US" sz="2800" dirty="0" smtClean="0"/>
              <a:t>Organic composition was 60% hydroxyl, 20% acid, 14% </a:t>
            </a:r>
            <a:r>
              <a:rPr lang="en-US" sz="2800" dirty="0" err="1" smtClean="0"/>
              <a:t>alkane</a:t>
            </a:r>
            <a:r>
              <a:rPr lang="en-US" sz="2800" dirty="0" smtClean="0"/>
              <a:t>, and 7% amine (A. </a:t>
            </a:r>
            <a:r>
              <a:rPr lang="en-US" sz="2800" dirty="0" err="1" smtClean="0"/>
              <a:t>Frossard</a:t>
            </a:r>
            <a:r>
              <a:rPr lang="en-US" sz="2800" dirty="0" smtClean="0"/>
              <a:t>, UCSD), similar to remote ocean measurements (Russell et al., 2010).</a:t>
            </a:r>
          </a:p>
          <a:p>
            <a:endParaRPr lang="en-US" sz="2800" dirty="0" smtClean="0"/>
          </a:p>
          <a:p>
            <a:pPr>
              <a:buNone/>
            </a:pPr>
            <a:r>
              <a:rPr lang="en-US" sz="2800" dirty="0" smtClean="0">
                <a:solidFill>
                  <a:srgbClr val="FF0000"/>
                </a:solidFill>
              </a:rPr>
              <a:t>But what is the composition of sub-100nm particles that dominate the number concentration?  </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50925" y="790575"/>
            <a:ext cx="7151688" cy="5381625"/>
          </a:xfrm>
          <a:prstGeom prst="rect">
            <a:avLst/>
          </a:prstGeom>
          <a:noFill/>
          <a:ln w="9525">
            <a:noFill/>
            <a:miter lim="800000"/>
            <a:headEnd/>
            <a:tailEnd/>
          </a:ln>
        </p:spPr>
      </p:pic>
      <p:sp>
        <p:nvSpPr>
          <p:cNvPr id="66563" name="TextBox 2"/>
          <p:cNvSpPr txBox="1">
            <a:spLocks noChangeArrowheads="1"/>
          </p:cNvSpPr>
          <p:nvPr/>
        </p:nvSpPr>
        <p:spPr bwMode="auto">
          <a:xfrm>
            <a:off x="702367" y="144244"/>
            <a:ext cx="7133533" cy="646331"/>
          </a:xfrm>
          <a:prstGeom prst="rect">
            <a:avLst/>
          </a:prstGeom>
          <a:noFill/>
          <a:ln w="9525">
            <a:noFill/>
            <a:miter lim="800000"/>
            <a:headEnd/>
            <a:tailEnd/>
          </a:ln>
        </p:spPr>
        <p:txBody>
          <a:bodyPr wrap="none">
            <a:prstTxWarp prst="textNoShape">
              <a:avLst/>
            </a:prstTxWarp>
            <a:spAutoFit/>
          </a:bodyPr>
          <a:lstStyle/>
          <a:p>
            <a:r>
              <a:rPr lang="en-US" sz="3600" dirty="0">
                <a:latin typeface="Calibri" charset="0"/>
              </a:rPr>
              <a:t>Mass size distributions from the AMS</a:t>
            </a:r>
          </a:p>
        </p:txBody>
      </p:sp>
      <p:sp>
        <p:nvSpPr>
          <p:cNvPr id="4" name="Rounded Rectangle 3"/>
          <p:cNvSpPr/>
          <p:nvPr/>
        </p:nvSpPr>
        <p:spPr>
          <a:xfrm>
            <a:off x="5359400" y="1016000"/>
            <a:ext cx="2476500" cy="4572000"/>
          </a:xfrm>
          <a:prstGeom prst="roundRect">
            <a:avLst/>
          </a:prstGeom>
          <a:solidFill>
            <a:srgbClr val="FF0000">
              <a:alpha val="13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TextBox 4"/>
          <p:cNvSpPr txBox="1">
            <a:spLocks noChangeArrowheads="1"/>
          </p:cNvSpPr>
          <p:nvPr/>
        </p:nvSpPr>
        <p:spPr bwMode="auto">
          <a:xfrm>
            <a:off x="6165850" y="1016000"/>
            <a:ext cx="901700" cy="369888"/>
          </a:xfrm>
          <a:prstGeom prst="rect">
            <a:avLst/>
          </a:prstGeom>
          <a:noFill/>
          <a:ln w="9525">
            <a:noFill/>
            <a:miter lim="800000"/>
            <a:headEnd/>
            <a:tailEnd/>
          </a:ln>
        </p:spPr>
        <p:txBody>
          <a:bodyPr wrap="none">
            <a:prstTxWarp prst="textNoShape">
              <a:avLst/>
            </a:prstTxWarp>
            <a:spAutoFit/>
          </a:bodyPr>
          <a:lstStyle/>
          <a:p>
            <a:r>
              <a:rPr lang="en-US">
                <a:latin typeface="Calibri" charset="0"/>
              </a:rPr>
              <a:t>Sea salt</a:t>
            </a:r>
          </a:p>
        </p:txBody>
      </p:sp>
      <p:sp>
        <p:nvSpPr>
          <p:cNvPr id="6" name="TextBox 5"/>
          <p:cNvSpPr txBox="1">
            <a:spLocks noChangeArrowheads="1"/>
          </p:cNvSpPr>
          <p:nvPr/>
        </p:nvSpPr>
        <p:spPr bwMode="auto">
          <a:xfrm>
            <a:off x="7835900" y="4387850"/>
            <a:ext cx="1308100" cy="1200150"/>
          </a:xfrm>
          <a:prstGeom prst="rect">
            <a:avLst/>
          </a:prstGeom>
          <a:noFill/>
          <a:ln w="9525">
            <a:noFill/>
            <a:miter lim="800000"/>
            <a:headEnd/>
            <a:tailEnd/>
          </a:ln>
        </p:spPr>
        <p:txBody>
          <a:bodyPr>
            <a:prstTxWarp prst="textNoShape">
              <a:avLst/>
            </a:prstTxWarp>
            <a:spAutoFit/>
          </a:bodyPr>
          <a:lstStyle/>
          <a:p>
            <a:r>
              <a:rPr lang="en-US">
                <a:solidFill>
                  <a:srgbClr val="0000FF"/>
                </a:solidFill>
                <a:latin typeface="Calibri" charset="0"/>
              </a:rPr>
              <a:t>NO</a:t>
            </a:r>
            <a:r>
              <a:rPr lang="en-US" baseline="-25000">
                <a:solidFill>
                  <a:srgbClr val="0000FF"/>
                </a:solidFill>
                <a:latin typeface="Calibri" charset="0"/>
              </a:rPr>
              <a:t>3</a:t>
            </a:r>
            <a:r>
              <a:rPr lang="en-US">
                <a:solidFill>
                  <a:srgbClr val="0000FF"/>
                </a:solidFill>
                <a:latin typeface="Calibri" charset="0"/>
              </a:rPr>
              <a:t> upwelling</a:t>
            </a:r>
          </a:p>
          <a:p>
            <a:r>
              <a:rPr lang="en-US">
                <a:solidFill>
                  <a:srgbClr val="0000FF"/>
                </a:solidFill>
                <a:latin typeface="Calibri" charset="0"/>
              </a:rPr>
              <a:t>Nutrient-rich waters</a:t>
            </a:r>
          </a:p>
        </p:txBody>
      </p:sp>
      <p:sp>
        <p:nvSpPr>
          <p:cNvPr id="7" name="TextBox 6"/>
          <p:cNvSpPr txBox="1">
            <a:spLocks noChangeArrowheads="1"/>
          </p:cNvSpPr>
          <p:nvPr/>
        </p:nvSpPr>
        <p:spPr bwMode="auto">
          <a:xfrm>
            <a:off x="7835900" y="3136900"/>
            <a:ext cx="1308100" cy="1200150"/>
          </a:xfrm>
          <a:prstGeom prst="rect">
            <a:avLst/>
          </a:prstGeom>
          <a:noFill/>
          <a:ln w="9525">
            <a:noFill/>
            <a:miter lim="800000"/>
            <a:headEnd/>
            <a:tailEnd/>
          </a:ln>
        </p:spPr>
        <p:txBody>
          <a:bodyPr>
            <a:prstTxWarp prst="textNoShape">
              <a:avLst/>
            </a:prstTxWarp>
            <a:spAutoFit/>
          </a:bodyPr>
          <a:lstStyle/>
          <a:p>
            <a:r>
              <a:rPr lang="en-US" dirty="0">
                <a:solidFill>
                  <a:srgbClr val="FF0000"/>
                </a:solidFill>
                <a:latin typeface="Calibri" charset="0"/>
              </a:rPr>
              <a:t>SO</a:t>
            </a:r>
            <a:r>
              <a:rPr lang="en-US" baseline="-25000" dirty="0">
                <a:solidFill>
                  <a:srgbClr val="FF0000"/>
                </a:solidFill>
                <a:latin typeface="Calibri" charset="0"/>
              </a:rPr>
              <a:t>4</a:t>
            </a:r>
            <a:r>
              <a:rPr lang="en-US" dirty="0">
                <a:solidFill>
                  <a:srgbClr val="FF0000"/>
                </a:solidFill>
                <a:latin typeface="Calibri" charset="0"/>
              </a:rPr>
              <a:t> slightly enriched relative to seawater</a:t>
            </a:r>
          </a:p>
        </p:txBody>
      </p:sp>
      <p:sp>
        <p:nvSpPr>
          <p:cNvPr id="9" name="Rounded Rectangle 8"/>
          <p:cNvSpPr/>
          <p:nvPr/>
        </p:nvSpPr>
        <p:spPr>
          <a:xfrm>
            <a:off x="2527300" y="1016000"/>
            <a:ext cx="2832100" cy="4572000"/>
          </a:xfrm>
          <a:prstGeom prst="roundRect">
            <a:avLst/>
          </a:prstGeom>
          <a:solidFill>
            <a:schemeClr val="accent3">
              <a:lumMod val="40000"/>
              <a:lumOff val="60000"/>
              <a:alpha val="42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4365</TotalTime>
  <Words>620</Words>
  <Application>Microsoft Office PowerPoint</Application>
  <PresentationFormat>On-screen Show (4:3)</PresentationFormat>
  <Paragraphs>61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Hygroscopic Growth (dry to 90%RH) of Selected Particle Sizes Jani Hakala, Univ. Helsinki</vt:lpstr>
      <vt:lpstr>PowerPoint Presentation</vt:lpstr>
      <vt:lpstr>Submicrometer Sea Sweep 11  Aerosol Composition</vt:lpstr>
      <vt:lpstr>PowerPoint Presentation</vt:lpstr>
      <vt:lpstr>Atomized Seawater Mass Spectrum</vt:lpstr>
      <vt:lpstr>Conclusions</vt:lpstr>
      <vt:lpstr>AMS inlet bounce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Tim Bates</dc:creator>
  <cp:lastModifiedBy>Chris</cp:lastModifiedBy>
  <cp:revision>13</cp:revision>
  <dcterms:created xsi:type="dcterms:W3CDTF">2011-01-11T20:49:05Z</dcterms:created>
  <dcterms:modified xsi:type="dcterms:W3CDTF">2011-01-20T00:43:47Z</dcterms:modified>
</cp:coreProperties>
</file>